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7"/>
  </p:notesMasterIdLst>
  <p:sldIdLst>
    <p:sldId id="256" r:id="rId2"/>
    <p:sldId id="257" r:id="rId3"/>
    <p:sldId id="336" r:id="rId4"/>
    <p:sldId id="258" r:id="rId5"/>
    <p:sldId id="337" r:id="rId6"/>
    <p:sldId id="259" r:id="rId7"/>
    <p:sldId id="338" r:id="rId8"/>
    <p:sldId id="260" r:id="rId9"/>
    <p:sldId id="261" r:id="rId10"/>
    <p:sldId id="262" r:id="rId11"/>
    <p:sldId id="339" r:id="rId12"/>
    <p:sldId id="263" r:id="rId13"/>
    <p:sldId id="340" r:id="rId14"/>
    <p:sldId id="264" r:id="rId15"/>
    <p:sldId id="341" r:id="rId16"/>
    <p:sldId id="265" r:id="rId17"/>
    <p:sldId id="266" r:id="rId18"/>
    <p:sldId id="267" r:id="rId19"/>
    <p:sldId id="268" r:id="rId20"/>
    <p:sldId id="342"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5" r:id="rId36"/>
    <p:sldId id="286" r:id="rId37"/>
    <p:sldId id="288" r:id="rId38"/>
    <p:sldId id="289" r:id="rId39"/>
    <p:sldId id="290" r:id="rId40"/>
    <p:sldId id="291" r:id="rId41"/>
    <p:sldId id="287" r:id="rId42"/>
    <p:sldId id="284" r:id="rId43"/>
    <p:sldId id="292" r:id="rId44"/>
    <p:sldId id="293" r:id="rId45"/>
    <p:sldId id="294" r:id="rId46"/>
    <p:sldId id="299" r:id="rId47"/>
    <p:sldId id="295" r:id="rId48"/>
    <p:sldId id="296" r:id="rId49"/>
    <p:sldId id="300" r:id="rId50"/>
    <p:sldId id="301" r:id="rId51"/>
    <p:sldId id="302" r:id="rId52"/>
    <p:sldId id="306" r:id="rId53"/>
    <p:sldId id="303" r:id="rId54"/>
    <p:sldId id="304" r:id="rId55"/>
    <p:sldId id="307" r:id="rId56"/>
    <p:sldId id="305" r:id="rId57"/>
    <p:sldId id="29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2" r:id="rId72"/>
    <p:sldId id="323" r:id="rId73"/>
    <p:sldId id="321"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86655" autoAdjust="0"/>
  </p:normalViewPr>
  <p:slideViewPr>
    <p:cSldViewPr>
      <p:cViewPr varScale="1">
        <p:scale>
          <a:sx n="57" d="100"/>
          <a:sy n="57" d="100"/>
        </p:scale>
        <p:origin x="154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864FE407-4FED-4EF8-A1B1-9F3D2FB9740C}" type="datetimeFigureOut">
              <a:rPr lang="en-US" smtClean="0"/>
              <a:t>10/9/2024</a:t>
            </a:fld>
            <a:endParaRPr lang="en-US"/>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22E4BD68-1785-4E1C-94EC-4A336471AB14}" type="slidenum">
              <a:rPr lang="en-US" smtClean="0"/>
              <a:t>‹#›</a:t>
            </a:fld>
            <a:endParaRPr lang="en-US"/>
          </a:p>
        </p:txBody>
      </p:sp>
    </p:spTree>
    <p:extLst>
      <p:ext uri="{BB962C8B-B14F-4D97-AF65-F5344CB8AC3E}">
        <p14:creationId xmlns:p14="http://schemas.microsoft.com/office/powerpoint/2010/main" val="126942828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22E4BD68-1785-4E1C-94EC-4A336471AB14}" type="slidenum">
              <a:rPr lang="en-US" smtClean="0"/>
              <a:t>27</a:t>
            </a:fld>
            <a:endParaRPr lang="en-US"/>
          </a:p>
        </p:txBody>
      </p:sp>
    </p:spTree>
    <p:extLst>
      <p:ext uri="{BB962C8B-B14F-4D97-AF65-F5344CB8AC3E}">
        <p14:creationId xmlns:p14="http://schemas.microsoft.com/office/powerpoint/2010/main" val="100301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22E4BD68-1785-4E1C-94EC-4A336471AB14}" type="slidenum">
              <a:rPr lang="en-US" smtClean="0"/>
              <a:t>29</a:t>
            </a:fld>
            <a:endParaRPr lang="en-US"/>
          </a:p>
        </p:txBody>
      </p:sp>
    </p:spTree>
    <p:extLst>
      <p:ext uri="{BB962C8B-B14F-4D97-AF65-F5344CB8AC3E}">
        <p14:creationId xmlns:p14="http://schemas.microsoft.com/office/powerpoint/2010/main" val="287610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1F9B1A34-7FE6-4703-AE20-08C55B283CE4}" type="datetimeFigureOut">
              <a:rPr lang="ar-SA" smtClean="0"/>
              <a:t>06/04/1446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49108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F9B1A34-7FE6-4703-AE20-08C55B283CE4}" type="datetimeFigureOut">
              <a:rPr lang="ar-SA" smtClean="0"/>
              <a:t>06/04/1446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364554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F9B1A34-7FE6-4703-AE20-08C55B283CE4}" type="datetimeFigureOut">
              <a:rPr lang="ar-SA" smtClean="0"/>
              <a:t>06/04/1446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423614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F9B1A34-7FE6-4703-AE20-08C55B283CE4}" type="datetimeFigureOut">
              <a:rPr lang="ar-SA" smtClean="0"/>
              <a:t>06/04/1446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244877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F9B1A34-7FE6-4703-AE20-08C55B283CE4}" type="datetimeFigureOut">
              <a:rPr lang="ar-SA" smtClean="0"/>
              <a:t>06/04/1446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2729539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1F9B1A34-7FE6-4703-AE20-08C55B283CE4}" type="datetimeFigureOut">
              <a:rPr lang="ar-SA" smtClean="0"/>
              <a:t>06/04/1446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2047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1F9B1A34-7FE6-4703-AE20-08C55B283CE4}" type="datetimeFigureOut">
              <a:rPr lang="ar-SA" smtClean="0"/>
              <a:t>06/04/1446</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144128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1F9B1A34-7FE6-4703-AE20-08C55B283CE4}" type="datetimeFigureOut">
              <a:rPr lang="ar-SA" smtClean="0"/>
              <a:t>06/04/1446</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1426979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F9B1A34-7FE6-4703-AE20-08C55B283CE4}" type="datetimeFigureOut">
              <a:rPr lang="ar-SA" smtClean="0"/>
              <a:t>06/04/1446</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427704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F9B1A34-7FE6-4703-AE20-08C55B283CE4}" type="datetimeFigureOut">
              <a:rPr lang="ar-SA" smtClean="0"/>
              <a:t>06/04/1446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3848442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F9B1A34-7FE6-4703-AE20-08C55B283CE4}" type="datetimeFigureOut">
              <a:rPr lang="ar-SA" smtClean="0"/>
              <a:t>06/04/1446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AB9C3201-D667-4B22-B738-06677BE0A865}" type="slidenum">
              <a:rPr lang="ar-SA" smtClean="0"/>
              <a:t>‹#›</a:t>
            </a:fld>
            <a:endParaRPr lang="ar-SA"/>
          </a:p>
        </p:txBody>
      </p:sp>
    </p:spTree>
    <p:extLst>
      <p:ext uri="{BB962C8B-B14F-4D97-AF65-F5344CB8AC3E}">
        <p14:creationId xmlns:p14="http://schemas.microsoft.com/office/powerpoint/2010/main" val="427107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F9B1A34-7FE6-4703-AE20-08C55B283CE4}" type="datetimeFigureOut">
              <a:rPr lang="ar-SA" smtClean="0"/>
              <a:t>06/04/1446</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B9C3201-D667-4B22-B738-06677BE0A865}" type="slidenum">
              <a:rPr lang="ar-SA" smtClean="0"/>
              <a:t>‹#›</a:t>
            </a:fld>
            <a:endParaRPr lang="ar-SA"/>
          </a:p>
        </p:txBody>
      </p:sp>
    </p:spTree>
    <p:extLst>
      <p:ext uri="{BB962C8B-B14F-4D97-AF65-F5344CB8AC3E}">
        <p14:creationId xmlns:p14="http://schemas.microsoft.com/office/powerpoint/2010/main" val="259902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ar-IQ" dirty="0"/>
              <a:t>المقاومة الحيوية النظري /جزء الحشرات</a:t>
            </a:r>
            <a:endParaRPr lang="ar-SA" dirty="0"/>
          </a:p>
        </p:txBody>
      </p:sp>
      <p:sp>
        <p:nvSpPr>
          <p:cNvPr id="3" name="عنوان فرعي 2"/>
          <p:cNvSpPr>
            <a:spLocks noGrp="1"/>
          </p:cNvSpPr>
          <p:nvPr>
            <p:ph type="subTitle" idx="1"/>
          </p:nvPr>
        </p:nvSpPr>
        <p:spPr/>
        <p:txBody>
          <a:bodyPr/>
          <a:lstStyle/>
          <a:p>
            <a:r>
              <a:rPr lang="ar-IQ" dirty="0"/>
              <a:t>أ.م. حياة محمد رضا مهدي</a:t>
            </a:r>
            <a:endParaRPr lang="ar-SA" dirty="0"/>
          </a:p>
        </p:txBody>
      </p:sp>
    </p:spTree>
    <p:extLst>
      <p:ext uri="{BB962C8B-B14F-4D97-AF65-F5344CB8AC3E}">
        <p14:creationId xmlns:p14="http://schemas.microsoft.com/office/powerpoint/2010/main" val="417568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مميزات المكافحة الحيوية</a:t>
            </a:r>
          </a:p>
        </p:txBody>
      </p:sp>
      <p:sp>
        <p:nvSpPr>
          <p:cNvPr id="3" name="عنصر نائب للمحتوى 2"/>
          <p:cNvSpPr>
            <a:spLocks noGrp="1"/>
          </p:cNvSpPr>
          <p:nvPr>
            <p:ph idx="1"/>
          </p:nvPr>
        </p:nvSpPr>
        <p:spPr/>
        <p:txBody>
          <a:bodyPr/>
          <a:lstStyle/>
          <a:p>
            <a:r>
              <a:rPr lang="ar-SA" dirty="0"/>
              <a:t>1 تمتاز بقلة تكاليفها على المدى الطويل. </a:t>
            </a:r>
          </a:p>
          <a:p>
            <a:r>
              <a:rPr lang="ar-SA" dirty="0"/>
              <a:t>-2 عدم احتياجها إلى جهد من المزارع العادي. </a:t>
            </a:r>
          </a:p>
          <a:p>
            <a:r>
              <a:rPr lang="ar-SA" dirty="0"/>
              <a:t>-3 عدم وجود محاذير أو أخطار منها. </a:t>
            </a:r>
          </a:p>
          <a:p>
            <a:r>
              <a:rPr lang="ar-SA" dirty="0"/>
              <a:t>-4 تقوم بالعناية بنفسها. </a:t>
            </a:r>
          </a:p>
          <a:p>
            <a:r>
              <a:rPr lang="ar-SA" dirty="0"/>
              <a:t>-5 تنتشر إذا ساعدتها الظروف البيئية دون أي جهد وتكاليف من الإنسان وذلك بعد إدخالها إلى منطقة ما.</a:t>
            </a:r>
          </a:p>
          <a:p>
            <a:endParaRPr lang="ar-SA" dirty="0"/>
          </a:p>
        </p:txBody>
      </p:sp>
    </p:spTree>
    <p:extLst>
      <p:ext uri="{BB962C8B-B14F-4D97-AF65-F5344CB8AC3E}">
        <p14:creationId xmlns:p14="http://schemas.microsoft.com/office/powerpoint/2010/main" val="182692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Features of biological control</a:t>
            </a:r>
            <a:endParaRPr lang="ar-SA" dirty="0"/>
          </a:p>
        </p:txBody>
      </p:sp>
      <p:sp>
        <p:nvSpPr>
          <p:cNvPr id="3" name="عنصر نائب للمحتوى 2"/>
          <p:cNvSpPr>
            <a:spLocks noGrp="1"/>
          </p:cNvSpPr>
          <p:nvPr>
            <p:ph idx="1"/>
          </p:nvPr>
        </p:nvSpPr>
        <p:spPr/>
        <p:txBody>
          <a:bodyPr>
            <a:normAutofit lnSpcReduction="10000"/>
          </a:bodyPr>
          <a:lstStyle/>
          <a:p>
            <a:pPr algn="l"/>
            <a:r>
              <a:rPr lang="en-US" dirty="0"/>
              <a:t>1 It is characterized by its low costs in the long term.</a:t>
            </a:r>
          </a:p>
          <a:p>
            <a:pPr algn="l"/>
            <a:r>
              <a:rPr lang="en-US" dirty="0"/>
              <a:t>-2 It does not require the effort of the average farmer.</a:t>
            </a:r>
          </a:p>
          <a:p>
            <a:pPr algn="l"/>
            <a:r>
              <a:rPr lang="en-US" dirty="0"/>
              <a:t>-3 There are no warnings or dangers from it.</a:t>
            </a:r>
          </a:p>
          <a:p>
            <a:pPr algn="l"/>
            <a:r>
              <a:rPr lang="en-US" dirty="0"/>
              <a:t>-4 She takes care of herself.</a:t>
            </a:r>
          </a:p>
          <a:p>
            <a:pPr algn="l"/>
            <a:r>
              <a:rPr lang="en-US" dirty="0"/>
              <a:t>5 - It spreads if environmental conditions help it, without any human effort or costs, after it is introduced into an area.</a:t>
            </a:r>
            <a:endParaRPr lang="ar-SA" dirty="0"/>
          </a:p>
        </p:txBody>
      </p:sp>
    </p:spTree>
    <p:extLst>
      <p:ext uri="{BB962C8B-B14F-4D97-AF65-F5344CB8AC3E}">
        <p14:creationId xmlns:p14="http://schemas.microsoft.com/office/powerpoint/2010/main" val="342995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الأمور التي تقيد المكافحة الحيوية</a:t>
            </a:r>
          </a:p>
        </p:txBody>
      </p:sp>
      <p:sp>
        <p:nvSpPr>
          <p:cNvPr id="3" name="عنصر نائب للمحتوى 2"/>
          <p:cNvSpPr>
            <a:spLocks noGrp="1"/>
          </p:cNvSpPr>
          <p:nvPr>
            <p:ph idx="1"/>
          </p:nvPr>
        </p:nvSpPr>
        <p:spPr/>
        <p:txBody>
          <a:bodyPr/>
          <a:lstStyle/>
          <a:p>
            <a:r>
              <a:rPr lang="ar-SA" dirty="0"/>
              <a:t>1. حاجتها إلى فنيين مدربين يستطيعون العناية بهذه العناصر الحيوية وتربيتها مختبريا ثم نشرها في الطبيعة</a:t>
            </a:r>
          </a:p>
          <a:p>
            <a:r>
              <a:rPr lang="ar-SA" dirty="0"/>
              <a:t>2. ثم الانتظار لفترة من الزمن حتى يظهر تأثيرها، وكونها</a:t>
            </a:r>
          </a:p>
          <a:p>
            <a:r>
              <a:rPr lang="ar-SA" dirty="0"/>
              <a:t>معرضة خلال ذلك للظروف البيئية التي قد تكون أحيانا غير ملائمة تماما.</a:t>
            </a:r>
          </a:p>
          <a:p>
            <a:endParaRPr lang="ar-SA" dirty="0"/>
          </a:p>
        </p:txBody>
      </p:sp>
    </p:spTree>
    <p:extLst>
      <p:ext uri="{BB962C8B-B14F-4D97-AF65-F5344CB8AC3E}">
        <p14:creationId xmlns:p14="http://schemas.microsoft.com/office/powerpoint/2010/main" val="1798579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Limitations of biological control</a:t>
            </a:r>
            <a:endParaRPr lang="ar-SA" dirty="0"/>
          </a:p>
        </p:txBody>
      </p:sp>
      <p:sp>
        <p:nvSpPr>
          <p:cNvPr id="3" name="عنصر نائب للمحتوى 2"/>
          <p:cNvSpPr>
            <a:spLocks noGrp="1"/>
          </p:cNvSpPr>
          <p:nvPr>
            <p:ph idx="1"/>
          </p:nvPr>
        </p:nvSpPr>
        <p:spPr/>
        <p:txBody>
          <a:bodyPr/>
          <a:lstStyle/>
          <a:p>
            <a:pPr algn="l"/>
            <a:r>
              <a:rPr lang="en-US" dirty="0"/>
              <a:t>1. Its need for trained technicians who can care for these vital elements, raise them in the laboratory, and then propagate them in nature</a:t>
            </a:r>
          </a:p>
          <a:p>
            <a:pPr algn="l"/>
            <a:r>
              <a:rPr lang="en-US" dirty="0"/>
              <a:t>2. Then wait for a period of time until its effect appears</a:t>
            </a:r>
          </a:p>
          <a:p>
            <a:pPr algn="l"/>
            <a:r>
              <a:rPr lang="en-US" dirty="0"/>
              <a:t>During this time, it is exposed to environmental conditions that may sometimes be completely unsuitable.</a:t>
            </a:r>
            <a:endParaRPr lang="ar-SA" dirty="0"/>
          </a:p>
        </p:txBody>
      </p:sp>
    </p:spTree>
    <p:extLst>
      <p:ext uri="{BB962C8B-B14F-4D97-AF65-F5344CB8AC3E}">
        <p14:creationId xmlns:p14="http://schemas.microsoft.com/office/powerpoint/2010/main" val="4287097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Parasites &amp; predators </a:t>
            </a:r>
            <a:r>
              <a:rPr lang="ar-SA" dirty="0"/>
              <a:t>المتطفلات والمفترسات </a:t>
            </a:r>
          </a:p>
        </p:txBody>
      </p:sp>
      <p:sp>
        <p:nvSpPr>
          <p:cNvPr id="3" name="عنصر نائب للمحتوى 2"/>
          <p:cNvSpPr>
            <a:spLocks noGrp="1"/>
          </p:cNvSpPr>
          <p:nvPr>
            <p:ph idx="1"/>
          </p:nvPr>
        </p:nvSpPr>
        <p:spPr/>
        <p:txBody>
          <a:bodyPr>
            <a:normAutofit lnSpcReduction="10000"/>
          </a:bodyPr>
          <a:lstStyle/>
          <a:p>
            <a:r>
              <a:rPr lang="ar-SA" dirty="0"/>
              <a:t>تعد المفترسات اكبر حجما من فرائسها كما تمتاز بسرعة حركتها وسرعة التهامها او امتصاصها لسوائل جسم الضحية كما انها تستهلك اكثر من فريسة واحدة ، وتمارس البالغات واطوارها غير الكاملة ( الحوريات او اليرقات) عملية الافتراس لغرض التغذية . اما الطفيليات فهناك نوعين منها :</a:t>
            </a:r>
          </a:p>
          <a:p>
            <a:r>
              <a:rPr lang="ar-SA" dirty="0"/>
              <a:t>الطفيليات الحقيقية وهي التي تتطفل في طوريها الكامل وغير الكامل على جسم العائل الذي غالبا ما يكون من الفقريات كالقمل والبرغوث وبق الفراش التي تتطفل على اجساد اللبائن .</a:t>
            </a:r>
          </a:p>
          <a:p>
            <a:endParaRPr lang="ar-SA" dirty="0"/>
          </a:p>
        </p:txBody>
      </p:sp>
    </p:spTree>
    <p:extLst>
      <p:ext uri="{BB962C8B-B14F-4D97-AF65-F5344CB8AC3E}">
        <p14:creationId xmlns:p14="http://schemas.microsoft.com/office/powerpoint/2010/main" val="675294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Parasites &amp; predators </a:t>
            </a:r>
            <a:endParaRPr lang="ar-SA" dirty="0"/>
          </a:p>
        </p:txBody>
      </p:sp>
      <p:sp>
        <p:nvSpPr>
          <p:cNvPr id="3" name="عنصر نائب للمحتوى 2"/>
          <p:cNvSpPr>
            <a:spLocks noGrp="1"/>
          </p:cNvSpPr>
          <p:nvPr>
            <p:ph idx="1"/>
          </p:nvPr>
        </p:nvSpPr>
        <p:spPr/>
        <p:txBody>
          <a:bodyPr>
            <a:normAutofit fontScale="85000" lnSpcReduction="10000"/>
          </a:bodyPr>
          <a:lstStyle/>
          <a:p>
            <a:pPr algn="l"/>
            <a:r>
              <a:rPr lang="en-US" dirty="0"/>
              <a:t>Predators are larger than their prey. They are characterized by their rapid movement and the speed of devouring or absorbing the victim’s body fluids. They also consume more than one prey. Adults and their immature stages (nymphs or larvae) engage in the process of predation for the purpose of feeding. As for parasites, there are two types:</a:t>
            </a:r>
          </a:p>
          <a:p>
            <a:pPr algn="l"/>
            <a:r>
              <a:rPr lang="en-US" dirty="0"/>
              <a:t>True parasites are those that parasitize in their complete and incomplete stages on the body of the host, which is often a vertebrate such as lice, fleas, and bed bugs that parasitize on the bodies of milkmaids.</a:t>
            </a:r>
            <a:endParaRPr lang="ar-SA" dirty="0"/>
          </a:p>
        </p:txBody>
      </p:sp>
    </p:spTree>
    <p:extLst>
      <p:ext uri="{BB962C8B-B14F-4D97-AF65-F5344CB8AC3E}">
        <p14:creationId xmlns:p14="http://schemas.microsoft.com/office/powerpoint/2010/main" val="3201091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الفروق الرئيسية ما بين الطفيل والمفترس</a:t>
            </a: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792586886"/>
              </p:ext>
            </p:extLst>
          </p:nvPr>
        </p:nvGraphicFramePr>
        <p:xfrm>
          <a:off x="457200" y="1600200"/>
          <a:ext cx="8229600" cy="5217160"/>
        </p:xfrm>
        <a:graphic>
          <a:graphicData uri="http://schemas.openxmlformats.org/drawingml/2006/table">
            <a:tbl>
              <a:tblPr rtl="1"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rtl="1"/>
                      <a:r>
                        <a:rPr lang="ar-SA" dirty="0"/>
                        <a:t>الطفيليات</a:t>
                      </a:r>
                    </a:p>
                    <a:p>
                      <a:pPr rtl="1"/>
                      <a:endParaRPr lang="ar-SA" dirty="0"/>
                    </a:p>
                  </a:txBody>
                  <a:tcPr/>
                </a:tc>
                <a:tc>
                  <a:txBody>
                    <a:bodyPr/>
                    <a:lstStyle/>
                    <a:p>
                      <a:pPr rtl="1"/>
                      <a:r>
                        <a:rPr lang="ar-SA" dirty="0"/>
                        <a:t>المفترسات</a:t>
                      </a:r>
                    </a:p>
                    <a:p>
                      <a:pPr rtl="1"/>
                      <a:endParaRPr lang="ar-SA" dirty="0"/>
                    </a:p>
                  </a:txBody>
                  <a:tcPr/>
                </a:tc>
                <a:extLst>
                  <a:ext uri="{0D108BD9-81ED-4DB2-BD59-A6C34878D82A}">
                    <a16:rowId xmlns:a16="http://schemas.microsoft.com/office/drawing/2014/main" val="10000"/>
                  </a:ext>
                </a:extLst>
              </a:tr>
              <a:tr h="370840">
                <a:tc>
                  <a:txBody>
                    <a:bodyPr/>
                    <a:lstStyle/>
                    <a:p>
                      <a:pPr rtl="1"/>
                      <a:r>
                        <a:rPr lang="ar-SA" dirty="0"/>
                        <a:t>1 ذات حجم صغير ويصعب في بعض</a:t>
                      </a:r>
                    </a:p>
                    <a:p>
                      <a:pPr rtl="1"/>
                      <a:r>
                        <a:rPr lang="ar-SA" dirty="0"/>
                        <a:t>الأحيان تمييزها بالعين المجردة )بحدود</a:t>
                      </a:r>
                    </a:p>
                    <a:p>
                      <a:pPr rtl="1"/>
                      <a:r>
                        <a:rPr lang="ar-SA" dirty="0"/>
                        <a:t>المليمترات( وهي أصغر حجما</a:t>
                      </a:r>
                      <a:r>
                        <a:rPr lang="ar-SA" baseline="0" dirty="0"/>
                        <a:t> </a:t>
                      </a:r>
                      <a:r>
                        <a:rPr lang="ar-SA" dirty="0"/>
                        <a:t>من العائل.</a:t>
                      </a:r>
                    </a:p>
                    <a:p>
                      <a:pPr rtl="1"/>
                      <a:endParaRPr lang="ar-SA" dirty="0"/>
                    </a:p>
                  </a:txBody>
                  <a:tcPr/>
                </a:tc>
                <a:tc>
                  <a:txBody>
                    <a:bodyPr/>
                    <a:lstStyle/>
                    <a:p>
                      <a:pPr rtl="1"/>
                      <a:r>
                        <a:rPr lang="ar-SA" dirty="0"/>
                        <a:t>1 ذات حجم أكبر نسبيا)عدة سنتمترات</a:t>
                      </a:r>
                    </a:p>
                    <a:p>
                      <a:pPr rtl="1"/>
                      <a:r>
                        <a:rPr lang="ar-SA" dirty="0"/>
                        <a:t>غالب ا ( وهي بشكل عام أكبر حجما</a:t>
                      </a:r>
                      <a:r>
                        <a:rPr lang="ar-SA" baseline="0" dirty="0"/>
                        <a:t> </a:t>
                      </a:r>
                      <a:r>
                        <a:rPr lang="ar-SA" dirty="0"/>
                        <a:t>من</a:t>
                      </a:r>
                    </a:p>
                    <a:p>
                      <a:pPr rtl="1"/>
                      <a:r>
                        <a:rPr lang="ar-SA" dirty="0"/>
                        <a:t>الفريسة.</a:t>
                      </a:r>
                    </a:p>
                    <a:p>
                      <a:pPr rtl="1"/>
                      <a:endParaRPr lang="ar-SA" dirty="0"/>
                    </a:p>
                  </a:txBody>
                  <a:tcPr/>
                </a:tc>
                <a:extLst>
                  <a:ext uri="{0D108BD9-81ED-4DB2-BD59-A6C34878D82A}">
                    <a16:rowId xmlns:a16="http://schemas.microsoft.com/office/drawing/2014/main" val="10001"/>
                  </a:ext>
                </a:extLst>
              </a:tr>
              <a:tr h="370840">
                <a:tc>
                  <a:txBody>
                    <a:bodyPr/>
                    <a:lstStyle/>
                    <a:p>
                      <a:pPr rtl="1"/>
                      <a:r>
                        <a:rPr lang="ar-SA" dirty="0"/>
                        <a:t>2 يتم تطورها على فرد واحد من العائل</a:t>
                      </a:r>
                    </a:p>
                    <a:p>
                      <a:pPr rtl="1"/>
                      <a:r>
                        <a:rPr lang="ar-SA" dirty="0"/>
                        <a:t>ويمكن لفرد واحد من العائل أن يتم أكثر من</a:t>
                      </a:r>
                    </a:p>
                    <a:p>
                      <a:pPr rtl="1"/>
                      <a:r>
                        <a:rPr lang="ar-SA" dirty="0"/>
                        <a:t>فرد للطفيل.</a:t>
                      </a:r>
                    </a:p>
                    <a:p>
                      <a:pPr rtl="1"/>
                      <a:endParaRPr lang="ar-SA" dirty="0"/>
                    </a:p>
                  </a:txBody>
                  <a:tcPr/>
                </a:tc>
                <a:tc>
                  <a:txBody>
                    <a:bodyPr/>
                    <a:lstStyle/>
                    <a:p>
                      <a:pPr rtl="1"/>
                      <a:r>
                        <a:rPr lang="ar-SA" dirty="0"/>
                        <a:t>2 يتم تطورها على حساب عدة أفراد من</a:t>
                      </a:r>
                    </a:p>
                    <a:p>
                      <a:pPr rtl="1"/>
                      <a:r>
                        <a:rPr lang="ar-SA" dirty="0"/>
                        <a:t>عائل واحد أو أكثر.</a:t>
                      </a:r>
                    </a:p>
                    <a:p>
                      <a:pPr rtl="1"/>
                      <a:endParaRPr lang="ar-SA" dirty="0"/>
                    </a:p>
                  </a:txBody>
                  <a:tcPr/>
                </a:tc>
                <a:extLst>
                  <a:ext uri="{0D108BD9-81ED-4DB2-BD59-A6C34878D82A}">
                    <a16:rowId xmlns:a16="http://schemas.microsoft.com/office/drawing/2014/main" val="10002"/>
                  </a:ext>
                </a:extLst>
              </a:tr>
              <a:tr h="370840">
                <a:tc>
                  <a:txBody>
                    <a:bodyPr/>
                    <a:lstStyle/>
                    <a:p>
                      <a:pPr rtl="1"/>
                      <a:r>
                        <a:rPr lang="ar-SA"/>
                        <a:t>3 غالبا متخصصة </a:t>
                      </a:r>
                      <a:r>
                        <a:rPr lang="ar-SA" dirty="0"/>
                        <a:t>والحشرة الكاملة هي</a:t>
                      </a:r>
                    </a:p>
                    <a:p>
                      <a:pPr rtl="1"/>
                      <a:r>
                        <a:rPr lang="ar-SA" dirty="0"/>
                        <a:t>التي تحدد العائل.</a:t>
                      </a:r>
                    </a:p>
                    <a:p>
                      <a:pPr rtl="1"/>
                      <a:endParaRPr lang="ar-SA" dirty="0"/>
                    </a:p>
                  </a:txBody>
                  <a:tcPr/>
                </a:tc>
                <a:tc>
                  <a:txBody>
                    <a:bodyPr/>
                    <a:lstStyle/>
                    <a:p>
                      <a:pPr rtl="1"/>
                      <a:r>
                        <a:rPr lang="ar-SA" dirty="0"/>
                        <a:t>-3 أقل </a:t>
                      </a:r>
                      <a:r>
                        <a:rPr lang="ar-SA"/>
                        <a:t>تخصصا </a:t>
                      </a:r>
                      <a:r>
                        <a:rPr lang="ar-SA" baseline="0"/>
                        <a:t> </a:t>
                      </a:r>
                      <a:r>
                        <a:rPr lang="ar-SA"/>
                        <a:t>وتشترك </a:t>
                      </a:r>
                      <a:r>
                        <a:rPr lang="ar-SA" dirty="0"/>
                        <a:t>الأطوار الكاملة</a:t>
                      </a:r>
                    </a:p>
                    <a:p>
                      <a:pPr rtl="1"/>
                      <a:r>
                        <a:rPr lang="ar-SA" dirty="0"/>
                        <a:t>وغير الكاملة في تحديد الفريسة.</a:t>
                      </a:r>
                    </a:p>
                    <a:p>
                      <a:pPr rtl="1"/>
                      <a:endParaRPr lang="ar-SA" dirty="0"/>
                    </a:p>
                  </a:txBody>
                  <a:tcPr/>
                </a:tc>
                <a:extLst>
                  <a:ext uri="{0D108BD9-81ED-4DB2-BD59-A6C34878D82A}">
                    <a16:rowId xmlns:a16="http://schemas.microsoft.com/office/drawing/2014/main" val="10003"/>
                  </a:ext>
                </a:extLst>
              </a:tr>
              <a:tr h="370840">
                <a:tc>
                  <a:txBody>
                    <a:bodyPr/>
                    <a:lstStyle/>
                    <a:p>
                      <a:pPr rtl="1"/>
                      <a:r>
                        <a:rPr lang="ar-SA" dirty="0"/>
                        <a:t>4 الحشرة الكاملة هي الوسيلة الوحيدة لتنقلها</a:t>
                      </a:r>
                    </a:p>
                    <a:p>
                      <a:pPr rtl="1"/>
                      <a:r>
                        <a:rPr lang="ar-SA" dirty="0"/>
                        <a:t>وانتشارها.</a:t>
                      </a:r>
                    </a:p>
                    <a:p>
                      <a:pPr rtl="1"/>
                      <a:endParaRPr lang="ar-SA" dirty="0"/>
                    </a:p>
                  </a:txBody>
                  <a:tcPr/>
                </a:tc>
                <a:tc>
                  <a:txBody>
                    <a:bodyPr/>
                    <a:lstStyle/>
                    <a:p>
                      <a:pPr rtl="1"/>
                      <a:r>
                        <a:rPr lang="ar-SA" dirty="0"/>
                        <a:t>4 الأطوار الكاملة وغير الكاملة تعتبر</a:t>
                      </a:r>
                    </a:p>
                    <a:p>
                      <a:pPr rtl="1"/>
                      <a:r>
                        <a:rPr lang="ar-SA" dirty="0"/>
                        <a:t>أطوار متحركة.</a:t>
                      </a:r>
                    </a:p>
                    <a:p>
                      <a:pPr rtl="1"/>
                      <a:endParaRPr lang="ar-SA" dirty="0"/>
                    </a:p>
                  </a:txBody>
                  <a:tcPr/>
                </a:tc>
                <a:extLst>
                  <a:ext uri="{0D108BD9-81ED-4DB2-BD59-A6C34878D82A}">
                    <a16:rowId xmlns:a16="http://schemas.microsoft.com/office/drawing/2014/main" val="10004"/>
                  </a:ext>
                </a:extLst>
              </a:tr>
              <a:tr h="370840">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95672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الفروق الرئيسية ما بين الطفيل والمفترس</a:t>
            </a: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3418478670"/>
              </p:ext>
            </p:extLst>
          </p:nvPr>
        </p:nvGraphicFramePr>
        <p:xfrm>
          <a:off x="457200" y="1371601"/>
          <a:ext cx="8229600" cy="5486400"/>
        </p:xfrm>
        <a:graphic>
          <a:graphicData uri="http://schemas.openxmlformats.org/drawingml/2006/table">
            <a:tbl>
              <a:tblPr rtl="1" firstRow="1" bandRow="1">
                <a:tableStyleId>{5C22544A-7EE6-4342-B048-85BDC9FD1C3A}</a:tableStyleId>
              </a:tblPr>
              <a:tblGrid>
                <a:gridCol w="4162168">
                  <a:extLst>
                    <a:ext uri="{9D8B030D-6E8A-4147-A177-3AD203B41FA5}">
                      <a16:colId xmlns:a16="http://schemas.microsoft.com/office/drawing/2014/main" val="20000"/>
                    </a:ext>
                  </a:extLst>
                </a:gridCol>
                <a:gridCol w="4067432">
                  <a:extLst>
                    <a:ext uri="{9D8B030D-6E8A-4147-A177-3AD203B41FA5}">
                      <a16:colId xmlns:a16="http://schemas.microsoft.com/office/drawing/2014/main" val="20001"/>
                    </a:ext>
                  </a:extLst>
                </a:gridCol>
              </a:tblGrid>
              <a:tr h="370840">
                <a:tc>
                  <a:txBody>
                    <a:bodyPr/>
                    <a:lstStyle/>
                    <a:p>
                      <a:pPr rtl="1"/>
                      <a:r>
                        <a:rPr lang="ar-SA" dirty="0"/>
                        <a:t>الطفيليات</a:t>
                      </a:r>
                    </a:p>
                    <a:p>
                      <a:pPr rtl="1"/>
                      <a:endParaRPr lang="ar-SA" dirty="0"/>
                    </a:p>
                  </a:txBody>
                  <a:tcPr/>
                </a:tc>
                <a:tc>
                  <a:txBody>
                    <a:bodyPr/>
                    <a:lstStyle/>
                    <a:p>
                      <a:pPr rtl="1"/>
                      <a:r>
                        <a:rPr lang="ar-SA" dirty="0"/>
                        <a:t>المفترسات</a:t>
                      </a:r>
                    </a:p>
                    <a:p>
                      <a:pPr rtl="1"/>
                      <a:endParaRPr lang="ar-SA" dirty="0"/>
                    </a:p>
                  </a:txBody>
                  <a:tcPr/>
                </a:tc>
                <a:extLst>
                  <a:ext uri="{0D108BD9-81ED-4DB2-BD59-A6C34878D82A}">
                    <a16:rowId xmlns:a16="http://schemas.microsoft.com/office/drawing/2014/main" val="10000"/>
                  </a:ext>
                </a:extLst>
              </a:tr>
              <a:tr h="370840">
                <a:tc>
                  <a:txBody>
                    <a:bodyPr/>
                    <a:lstStyle/>
                    <a:p>
                      <a:pPr rtl="1"/>
                      <a:r>
                        <a:rPr lang="ar-SA" dirty="0"/>
                        <a:t>5 تضع البيوض على أو داخل جسم العائل</a:t>
                      </a:r>
                    </a:p>
                    <a:p>
                      <a:pPr rtl="1"/>
                      <a:r>
                        <a:rPr lang="ar-SA" dirty="0"/>
                        <a:t>وأحيان ا إلى جانبه.</a:t>
                      </a:r>
                    </a:p>
                    <a:p>
                      <a:pPr rtl="1"/>
                      <a:endParaRPr lang="ar-SA" dirty="0"/>
                    </a:p>
                  </a:txBody>
                  <a:tcPr/>
                </a:tc>
                <a:tc>
                  <a:txBody>
                    <a:bodyPr/>
                    <a:lstStyle/>
                    <a:p>
                      <a:pPr rtl="1"/>
                      <a:r>
                        <a:rPr lang="ar-SA" dirty="0"/>
                        <a:t>5 تضع البيوض في مكان تواجد الفريسة أو</a:t>
                      </a:r>
                    </a:p>
                    <a:p>
                      <a:pPr rtl="1"/>
                      <a:r>
                        <a:rPr lang="ar-SA" dirty="0"/>
                        <a:t>في غير ذلك بمعنى أنها لا تضع البيوض</a:t>
                      </a:r>
                    </a:p>
                    <a:p>
                      <a:pPr rtl="1"/>
                      <a:r>
                        <a:rPr lang="ar-SA" dirty="0"/>
                        <a:t>على جسم الفريسة.</a:t>
                      </a:r>
                    </a:p>
                    <a:p>
                      <a:pPr rtl="1"/>
                      <a:endParaRPr lang="ar-SA" dirty="0"/>
                    </a:p>
                  </a:txBody>
                  <a:tcPr/>
                </a:tc>
                <a:extLst>
                  <a:ext uri="{0D108BD9-81ED-4DB2-BD59-A6C34878D82A}">
                    <a16:rowId xmlns:a16="http://schemas.microsoft.com/office/drawing/2014/main" val="10001"/>
                  </a:ext>
                </a:extLst>
              </a:tr>
              <a:tr h="370840">
                <a:tc>
                  <a:txBody>
                    <a:bodyPr/>
                    <a:lstStyle/>
                    <a:p>
                      <a:pPr rtl="1"/>
                      <a:r>
                        <a:rPr lang="ar-SA" dirty="0"/>
                        <a:t>6 غذاء الحشرة الكاملة يختلف عن غذاء</a:t>
                      </a:r>
                    </a:p>
                    <a:p>
                      <a:pPr rtl="1"/>
                      <a:r>
                        <a:rPr lang="ar-SA" dirty="0"/>
                        <a:t>اليرقات.</a:t>
                      </a:r>
                    </a:p>
                    <a:p>
                      <a:pPr rtl="1"/>
                      <a:endParaRPr lang="ar-SA" dirty="0"/>
                    </a:p>
                  </a:txBody>
                  <a:tcPr/>
                </a:tc>
                <a:tc>
                  <a:txBody>
                    <a:bodyPr/>
                    <a:lstStyle/>
                    <a:p>
                      <a:pPr rtl="1"/>
                      <a:r>
                        <a:rPr lang="ar-SA" dirty="0"/>
                        <a:t>6 غذاء الحشرات الكاملة قد يتطابق مع</a:t>
                      </a:r>
                    </a:p>
                    <a:p>
                      <a:pPr rtl="1"/>
                      <a:r>
                        <a:rPr lang="ar-SA" dirty="0"/>
                        <a:t>غذاء الأطوار غير الكاملة وقد يختلف</a:t>
                      </a:r>
                    </a:p>
                    <a:p>
                      <a:pPr rtl="1"/>
                      <a:r>
                        <a:rPr lang="ar-SA" dirty="0"/>
                        <a:t>عنه.</a:t>
                      </a:r>
                    </a:p>
                    <a:p>
                      <a:pPr rtl="1"/>
                      <a:endParaRPr lang="ar-SA" dirty="0"/>
                    </a:p>
                  </a:txBody>
                  <a:tcPr/>
                </a:tc>
                <a:extLst>
                  <a:ext uri="{0D108BD9-81ED-4DB2-BD59-A6C34878D82A}">
                    <a16:rowId xmlns:a16="http://schemas.microsoft.com/office/drawing/2014/main" val="10002"/>
                  </a:ext>
                </a:extLst>
              </a:tr>
              <a:tr h="370840">
                <a:tc>
                  <a:txBody>
                    <a:bodyPr/>
                    <a:lstStyle/>
                    <a:p>
                      <a:pPr rtl="1"/>
                      <a:r>
                        <a:rPr lang="ar-SA" dirty="0"/>
                        <a:t>7 دورة الحياة غالب ا قصيرة مع خصوبة عالية.</a:t>
                      </a:r>
                    </a:p>
                    <a:p>
                      <a:pPr rtl="1"/>
                      <a:endParaRPr lang="ar-SA" dirty="0"/>
                    </a:p>
                  </a:txBody>
                  <a:tcPr/>
                </a:tc>
                <a:tc>
                  <a:txBody>
                    <a:bodyPr/>
                    <a:lstStyle/>
                    <a:p>
                      <a:pPr rtl="1"/>
                      <a:r>
                        <a:rPr lang="ar-SA" dirty="0"/>
                        <a:t>7- دورة الحياة أطول مع خصوبة أقل</a:t>
                      </a:r>
                    </a:p>
                    <a:p>
                      <a:pPr rtl="1"/>
                      <a:endParaRPr lang="ar-SA" dirty="0"/>
                    </a:p>
                  </a:txBody>
                  <a:tcPr/>
                </a:tc>
                <a:extLst>
                  <a:ext uri="{0D108BD9-81ED-4DB2-BD59-A6C34878D82A}">
                    <a16:rowId xmlns:a16="http://schemas.microsoft.com/office/drawing/2014/main" val="10003"/>
                  </a:ext>
                </a:extLst>
              </a:tr>
              <a:tr h="370840">
                <a:tc>
                  <a:txBody>
                    <a:bodyPr/>
                    <a:lstStyle/>
                    <a:p>
                      <a:pPr rtl="1"/>
                      <a:r>
                        <a:rPr lang="ar-SA" dirty="0"/>
                        <a:t>8 قدرة العديد منها على التكاثر لا جنسيا.</a:t>
                      </a:r>
                    </a:p>
                  </a:txBody>
                  <a:tcPr/>
                </a:tc>
                <a:tc>
                  <a:txBody>
                    <a:bodyPr/>
                    <a:lstStyle/>
                    <a:p>
                      <a:pPr rtl="1"/>
                      <a:r>
                        <a:rPr lang="ar-SA" dirty="0"/>
                        <a:t>8- التكاثر اللاجنسي غير منتشر لديها</a:t>
                      </a:r>
                    </a:p>
                    <a:p>
                      <a:pPr rtl="1"/>
                      <a:endParaRPr lang="ar-SA" dirty="0"/>
                    </a:p>
                  </a:txBody>
                  <a:tcPr/>
                </a:tc>
                <a:extLst>
                  <a:ext uri="{0D108BD9-81ED-4DB2-BD59-A6C34878D82A}">
                    <a16:rowId xmlns:a16="http://schemas.microsoft.com/office/drawing/2014/main" val="10004"/>
                  </a:ext>
                </a:extLst>
              </a:tr>
              <a:tr h="960120">
                <a:tc>
                  <a:txBody>
                    <a:bodyPr/>
                    <a:lstStyle/>
                    <a:p>
                      <a:pPr rtl="1"/>
                      <a:r>
                        <a:rPr lang="ar-SA" dirty="0"/>
                        <a:t>9 تختلف المتطلبات البيئية الخاصة</a:t>
                      </a:r>
                    </a:p>
                    <a:p>
                      <a:pPr rtl="1"/>
                      <a:r>
                        <a:rPr lang="ar-SA" dirty="0"/>
                        <a:t>بالأطوار غير الكاملة عن متطلبات</a:t>
                      </a:r>
                    </a:p>
                    <a:p>
                      <a:pPr rtl="1"/>
                      <a:r>
                        <a:rPr lang="ar-SA" dirty="0"/>
                        <a:t>العائل.</a:t>
                      </a:r>
                    </a:p>
                    <a:p>
                      <a:pPr rtl="1"/>
                      <a:endParaRPr lang="ar-SA" dirty="0"/>
                    </a:p>
                  </a:txBody>
                  <a:tcPr/>
                </a:tc>
                <a:tc>
                  <a:txBody>
                    <a:bodyPr/>
                    <a:lstStyle/>
                    <a:p>
                      <a:pPr rtl="1"/>
                      <a:r>
                        <a:rPr lang="ar-SA" dirty="0"/>
                        <a:t>9 المتطلبات البيئية مشابهة لمتطلبات</a:t>
                      </a:r>
                    </a:p>
                    <a:p>
                      <a:pPr rtl="1"/>
                      <a:r>
                        <a:rPr lang="ar-SA" dirty="0"/>
                        <a:t>الفريسة.</a:t>
                      </a:r>
                    </a:p>
                    <a:p>
                      <a:pPr rtl="1"/>
                      <a:endParaRPr lang="ar-SA"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32325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sz="2200" dirty="0"/>
              <a:t>جدول يوضح اوجه الاختلاف بين الطفيليات الحقيقية والغير حقيقية والمفترسات وعلاقتها مع العائل </a:t>
            </a:r>
            <a:r>
              <a:rPr lang="ar-SA" dirty="0"/>
              <a:t>.</a:t>
            </a: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400035610"/>
              </p:ext>
            </p:extLst>
          </p:nvPr>
        </p:nvGraphicFramePr>
        <p:xfrm>
          <a:off x="457200" y="1600200"/>
          <a:ext cx="8229600" cy="5278120"/>
        </p:xfrm>
        <a:graphic>
          <a:graphicData uri="http://schemas.openxmlformats.org/drawingml/2006/table">
            <a:tbl>
              <a:tblPr rtl="1"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rtl="1"/>
                      <a:r>
                        <a:rPr lang="ar-SA" sz="1600" dirty="0"/>
                        <a:t>نوع العلاقة</a:t>
                      </a:r>
                    </a:p>
                    <a:p>
                      <a:pPr rtl="1"/>
                      <a:endParaRPr lang="ar-SA" sz="1600" dirty="0"/>
                    </a:p>
                  </a:txBody>
                  <a:tcPr/>
                </a:tc>
                <a:tc>
                  <a:txBody>
                    <a:bodyPr/>
                    <a:lstStyle/>
                    <a:p>
                      <a:pPr rtl="1"/>
                      <a:r>
                        <a:rPr lang="ar-SA" sz="1600" dirty="0"/>
                        <a:t>الطفيليات الحقيقية  </a:t>
                      </a:r>
                      <a:r>
                        <a:rPr lang="en-US" sz="1600" dirty="0"/>
                        <a:t>True parasites</a:t>
                      </a:r>
                    </a:p>
                    <a:p>
                      <a:pPr rtl="1"/>
                      <a:endParaRPr lang="ar-SA" sz="1600" dirty="0"/>
                    </a:p>
                  </a:txBody>
                  <a:tcPr/>
                </a:tc>
                <a:tc>
                  <a:txBody>
                    <a:bodyPr/>
                    <a:lstStyle/>
                    <a:p>
                      <a:pPr rtl="1"/>
                      <a:r>
                        <a:rPr lang="ar-SA" sz="1600" dirty="0"/>
                        <a:t>الطفيليات غير الحقيقية </a:t>
                      </a:r>
                      <a:r>
                        <a:rPr lang="en-US" sz="1600" dirty="0"/>
                        <a:t>Parasitoids</a:t>
                      </a:r>
                    </a:p>
                    <a:p>
                      <a:pPr rtl="1"/>
                      <a:endParaRPr lang="ar-SA" sz="1600" dirty="0"/>
                    </a:p>
                  </a:txBody>
                  <a:tcPr/>
                </a:tc>
                <a:tc>
                  <a:txBody>
                    <a:bodyPr/>
                    <a:lstStyle/>
                    <a:p>
                      <a:pPr rtl="1"/>
                      <a:r>
                        <a:rPr lang="ar-SA" sz="1600" dirty="0"/>
                        <a:t>المفترسات </a:t>
                      </a:r>
                      <a:r>
                        <a:rPr lang="en-US" sz="1600" dirty="0"/>
                        <a:t>Predators</a:t>
                      </a:r>
                    </a:p>
                    <a:p>
                      <a:pPr rtl="1"/>
                      <a:endParaRPr lang="ar-SA" sz="1600" dirty="0"/>
                    </a:p>
                  </a:txBody>
                  <a:tcPr/>
                </a:tc>
                <a:extLst>
                  <a:ext uri="{0D108BD9-81ED-4DB2-BD59-A6C34878D82A}">
                    <a16:rowId xmlns:a16="http://schemas.microsoft.com/office/drawing/2014/main" val="10000"/>
                  </a:ext>
                </a:extLst>
              </a:tr>
              <a:tr h="370840">
                <a:tc>
                  <a:txBody>
                    <a:bodyPr/>
                    <a:lstStyle/>
                    <a:p>
                      <a:pPr rtl="1"/>
                      <a:r>
                        <a:rPr lang="ar-SA" sz="1600" dirty="0"/>
                        <a:t>نهاية العائل / الضحية</a:t>
                      </a:r>
                    </a:p>
                    <a:p>
                      <a:pPr rtl="1"/>
                      <a:endParaRPr lang="ar-SA" sz="1600" dirty="0"/>
                    </a:p>
                  </a:txBody>
                  <a:tcPr/>
                </a:tc>
                <a:tc>
                  <a:txBody>
                    <a:bodyPr/>
                    <a:lstStyle/>
                    <a:p>
                      <a:pPr rtl="1"/>
                      <a:r>
                        <a:rPr lang="ar-SA" sz="1600" dirty="0"/>
                        <a:t>التأثير قليل</a:t>
                      </a:r>
                    </a:p>
                    <a:p>
                      <a:pPr rtl="1"/>
                      <a:endParaRPr lang="ar-SA" sz="1600" dirty="0"/>
                    </a:p>
                  </a:txBody>
                  <a:tcPr/>
                </a:tc>
                <a:tc>
                  <a:txBody>
                    <a:bodyPr/>
                    <a:lstStyle/>
                    <a:p>
                      <a:pPr rtl="1"/>
                      <a:r>
                        <a:rPr lang="ar-SA" sz="1600" dirty="0"/>
                        <a:t>يموت العائل في النهاية تقريبا</a:t>
                      </a:r>
                    </a:p>
                    <a:p>
                      <a:pPr rtl="1"/>
                      <a:endParaRPr lang="ar-SA" sz="1600" dirty="0"/>
                    </a:p>
                  </a:txBody>
                  <a:tcPr/>
                </a:tc>
                <a:tc>
                  <a:txBody>
                    <a:bodyPr/>
                    <a:lstStyle/>
                    <a:p>
                      <a:pPr rtl="1"/>
                      <a:r>
                        <a:rPr lang="ar-SA" sz="1600" dirty="0"/>
                        <a:t>تموت الضحية في الحال</a:t>
                      </a:r>
                    </a:p>
                    <a:p>
                      <a:pPr rtl="1"/>
                      <a:endParaRPr lang="ar-SA" sz="1600" dirty="0"/>
                    </a:p>
                  </a:txBody>
                  <a:tcPr/>
                </a:tc>
                <a:extLst>
                  <a:ext uri="{0D108BD9-81ED-4DB2-BD59-A6C34878D82A}">
                    <a16:rowId xmlns:a16="http://schemas.microsoft.com/office/drawing/2014/main" val="10001"/>
                  </a:ext>
                </a:extLst>
              </a:tr>
              <a:tr h="370840">
                <a:tc>
                  <a:txBody>
                    <a:bodyPr/>
                    <a:lstStyle/>
                    <a:p>
                      <a:pPr rtl="1"/>
                      <a:r>
                        <a:rPr lang="ar-SA" sz="1600" dirty="0"/>
                        <a:t>حجم الجسم مقارنة بجسم العائل / الضحية</a:t>
                      </a:r>
                    </a:p>
                    <a:p>
                      <a:pPr rtl="1"/>
                      <a:endParaRPr lang="ar-SA" sz="1600" dirty="0"/>
                    </a:p>
                  </a:txBody>
                  <a:tcPr/>
                </a:tc>
                <a:tc>
                  <a:txBody>
                    <a:bodyPr/>
                    <a:lstStyle/>
                    <a:p>
                      <a:pPr rtl="1"/>
                      <a:r>
                        <a:rPr lang="ar-SA" sz="1600" dirty="0"/>
                        <a:t>اصغر حجما </a:t>
                      </a:r>
                    </a:p>
                    <a:p>
                      <a:pPr rtl="1"/>
                      <a:endParaRPr lang="ar-SA" sz="1600" dirty="0"/>
                    </a:p>
                  </a:txBody>
                  <a:tcPr/>
                </a:tc>
                <a:tc>
                  <a:txBody>
                    <a:bodyPr/>
                    <a:lstStyle/>
                    <a:p>
                      <a:pPr rtl="1"/>
                      <a:r>
                        <a:rPr lang="ar-SA" sz="1600" dirty="0"/>
                        <a:t>اصغر حجما او ذات حجم مقارب</a:t>
                      </a:r>
                    </a:p>
                  </a:txBody>
                  <a:tcPr/>
                </a:tc>
                <a:tc>
                  <a:txBody>
                    <a:bodyPr/>
                    <a:lstStyle/>
                    <a:p>
                      <a:pPr rtl="1"/>
                      <a:r>
                        <a:rPr lang="ar-SA" sz="1600" dirty="0"/>
                        <a:t>في الغالب اكبر</a:t>
                      </a:r>
                    </a:p>
                    <a:p>
                      <a:pPr rtl="1"/>
                      <a:endParaRPr lang="ar-SA" sz="1600" dirty="0"/>
                    </a:p>
                  </a:txBody>
                  <a:tcPr/>
                </a:tc>
                <a:extLst>
                  <a:ext uri="{0D108BD9-81ED-4DB2-BD59-A6C34878D82A}">
                    <a16:rowId xmlns:a16="http://schemas.microsoft.com/office/drawing/2014/main" val="10002"/>
                  </a:ext>
                </a:extLst>
              </a:tr>
              <a:tr h="370840">
                <a:tc>
                  <a:txBody>
                    <a:bodyPr/>
                    <a:lstStyle/>
                    <a:p>
                      <a:pPr rtl="1"/>
                      <a:r>
                        <a:rPr lang="ar-SA" sz="1600" dirty="0"/>
                        <a:t>عدد العوائل او الفرائس التي يحتاجها</a:t>
                      </a:r>
                    </a:p>
                    <a:p>
                      <a:pPr rtl="1"/>
                      <a:endParaRPr lang="ar-SA" sz="1600" dirty="0"/>
                    </a:p>
                  </a:txBody>
                  <a:tcPr/>
                </a:tc>
                <a:tc>
                  <a:txBody>
                    <a:bodyPr/>
                    <a:lstStyle/>
                    <a:p>
                      <a:pPr rtl="1"/>
                      <a:r>
                        <a:rPr lang="ar-SA" sz="1600" dirty="0"/>
                        <a:t>واحد</a:t>
                      </a:r>
                    </a:p>
                    <a:p>
                      <a:pPr rtl="1"/>
                      <a:endParaRPr lang="ar-SA" sz="1600" dirty="0"/>
                    </a:p>
                  </a:txBody>
                  <a:tcPr/>
                </a:tc>
                <a:tc>
                  <a:txBody>
                    <a:bodyPr/>
                    <a:lstStyle/>
                    <a:p>
                      <a:pPr rtl="1"/>
                      <a:r>
                        <a:rPr lang="ar-SA" sz="1600" dirty="0"/>
                        <a:t>واحد</a:t>
                      </a:r>
                    </a:p>
                  </a:txBody>
                  <a:tcPr/>
                </a:tc>
                <a:tc>
                  <a:txBody>
                    <a:bodyPr/>
                    <a:lstStyle/>
                    <a:p>
                      <a:pPr rtl="1"/>
                      <a:r>
                        <a:rPr lang="ar-SA" sz="1600" dirty="0"/>
                        <a:t>العديد من الفرائس</a:t>
                      </a:r>
                    </a:p>
                    <a:p>
                      <a:pPr rtl="1"/>
                      <a:endParaRPr lang="ar-SA" sz="1600" dirty="0"/>
                    </a:p>
                  </a:txBody>
                  <a:tcPr/>
                </a:tc>
                <a:extLst>
                  <a:ext uri="{0D108BD9-81ED-4DB2-BD59-A6C34878D82A}">
                    <a16:rowId xmlns:a16="http://schemas.microsoft.com/office/drawing/2014/main" val="10003"/>
                  </a:ext>
                </a:extLst>
              </a:tr>
              <a:tr h="370840">
                <a:tc>
                  <a:txBody>
                    <a:bodyPr/>
                    <a:lstStyle/>
                    <a:p>
                      <a:pPr rtl="1"/>
                      <a:r>
                        <a:rPr lang="ar-SA" sz="1600" dirty="0"/>
                        <a:t>الحركة</a:t>
                      </a:r>
                    </a:p>
                    <a:p>
                      <a:pPr rtl="1"/>
                      <a:endParaRPr lang="ar-SA" sz="1600" dirty="0"/>
                    </a:p>
                  </a:txBody>
                  <a:tcPr/>
                </a:tc>
                <a:tc>
                  <a:txBody>
                    <a:bodyPr/>
                    <a:lstStyle/>
                    <a:p>
                      <a:pPr rtl="1"/>
                      <a:r>
                        <a:rPr lang="ar-SA" sz="1600" dirty="0"/>
                        <a:t>محدودة جدا </a:t>
                      </a:r>
                    </a:p>
                    <a:p>
                      <a:pPr rtl="1"/>
                      <a:endParaRPr lang="ar-SA" sz="1600" dirty="0"/>
                    </a:p>
                  </a:txBody>
                  <a:tcPr/>
                </a:tc>
                <a:tc>
                  <a:txBody>
                    <a:bodyPr/>
                    <a:lstStyle/>
                    <a:p>
                      <a:pPr rtl="1"/>
                      <a:r>
                        <a:rPr lang="ar-SA" sz="1600" dirty="0"/>
                        <a:t>محدودة عادة </a:t>
                      </a:r>
                    </a:p>
                    <a:p>
                      <a:pPr rtl="1"/>
                      <a:endParaRPr lang="ar-SA" sz="1600" dirty="0"/>
                    </a:p>
                  </a:txBody>
                  <a:tcPr/>
                </a:tc>
                <a:tc>
                  <a:txBody>
                    <a:bodyPr/>
                    <a:lstStyle/>
                    <a:p>
                      <a:pPr rtl="1"/>
                      <a:r>
                        <a:rPr lang="ar-SA" sz="1600" dirty="0"/>
                        <a:t>غير محدودة</a:t>
                      </a:r>
                    </a:p>
                    <a:p>
                      <a:pPr rtl="1"/>
                      <a:endParaRPr lang="ar-SA" sz="1600" dirty="0"/>
                    </a:p>
                  </a:txBody>
                  <a:tcPr/>
                </a:tc>
                <a:extLst>
                  <a:ext uri="{0D108BD9-81ED-4DB2-BD59-A6C34878D82A}">
                    <a16:rowId xmlns:a16="http://schemas.microsoft.com/office/drawing/2014/main" val="10004"/>
                  </a:ext>
                </a:extLst>
              </a:tr>
              <a:tr h="370840">
                <a:tc>
                  <a:txBody>
                    <a:bodyPr/>
                    <a:lstStyle/>
                    <a:p>
                      <a:pPr rtl="1"/>
                      <a:r>
                        <a:rPr lang="ar-SA" dirty="0"/>
                        <a:t>النشاط اليومي</a:t>
                      </a:r>
                    </a:p>
                    <a:p>
                      <a:pPr rtl="1"/>
                      <a:endParaRPr lang="ar-SA" dirty="0"/>
                    </a:p>
                  </a:txBody>
                  <a:tcPr/>
                </a:tc>
                <a:tc>
                  <a:txBody>
                    <a:bodyPr/>
                    <a:lstStyle/>
                    <a:p>
                      <a:pPr rtl="1"/>
                      <a:r>
                        <a:rPr lang="ar-SA" dirty="0"/>
                        <a:t>غير محدود</a:t>
                      </a:r>
                    </a:p>
                    <a:p>
                      <a:pPr rtl="1"/>
                      <a:endParaRPr lang="ar-SA" dirty="0"/>
                    </a:p>
                  </a:txBody>
                  <a:tcPr/>
                </a:tc>
                <a:tc>
                  <a:txBody>
                    <a:bodyPr/>
                    <a:lstStyle/>
                    <a:p>
                      <a:pPr rtl="1"/>
                      <a:r>
                        <a:rPr lang="ar-SA" dirty="0"/>
                        <a:t>نهارية</a:t>
                      </a:r>
                    </a:p>
                  </a:txBody>
                  <a:tcPr/>
                </a:tc>
                <a:tc>
                  <a:txBody>
                    <a:bodyPr/>
                    <a:lstStyle/>
                    <a:p>
                      <a:pPr rtl="1"/>
                      <a:r>
                        <a:rPr lang="ar-SA" dirty="0"/>
                        <a:t>ليلية</a:t>
                      </a:r>
                    </a:p>
                    <a:p>
                      <a:pPr rtl="1"/>
                      <a:endParaRPr lang="ar-SA" dirty="0"/>
                    </a:p>
                  </a:txBody>
                  <a:tcPr/>
                </a:tc>
                <a:extLst>
                  <a:ext uri="{0D108BD9-81ED-4DB2-BD59-A6C34878D82A}">
                    <a16:rowId xmlns:a16="http://schemas.microsoft.com/office/drawing/2014/main" val="10005"/>
                  </a:ext>
                </a:extLst>
              </a:tr>
              <a:tr h="370840">
                <a:tc>
                  <a:txBody>
                    <a:bodyPr/>
                    <a:lstStyle/>
                    <a:p>
                      <a:pPr rtl="1"/>
                      <a:r>
                        <a:rPr lang="ar-SA" dirty="0"/>
                        <a:t>العائل او الضحية</a:t>
                      </a:r>
                    </a:p>
                    <a:p>
                      <a:pPr rtl="1"/>
                      <a:endParaRPr lang="ar-SA" dirty="0"/>
                    </a:p>
                  </a:txBody>
                  <a:tcPr/>
                </a:tc>
                <a:tc>
                  <a:txBody>
                    <a:bodyPr/>
                    <a:lstStyle/>
                    <a:p>
                      <a:pPr rtl="1"/>
                      <a:r>
                        <a:rPr lang="ar-SA" dirty="0"/>
                        <a:t>الفقريات</a:t>
                      </a:r>
                    </a:p>
                    <a:p>
                      <a:pPr rtl="1"/>
                      <a:endParaRPr lang="ar-SA" dirty="0"/>
                    </a:p>
                  </a:txBody>
                  <a:tcPr/>
                </a:tc>
                <a:tc>
                  <a:txBody>
                    <a:bodyPr/>
                    <a:lstStyle/>
                    <a:p>
                      <a:pPr rtl="1"/>
                      <a:r>
                        <a:rPr lang="ar-SA" dirty="0"/>
                        <a:t>الحشرات</a:t>
                      </a:r>
                    </a:p>
                    <a:p>
                      <a:pPr rtl="1"/>
                      <a:endParaRPr lang="ar-SA" dirty="0"/>
                    </a:p>
                  </a:txBody>
                  <a:tcPr/>
                </a:tc>
                <a:tc>
                  <a:txBody>
                    <a:bodyPr/>
                    <a:lstStyle/>
                    <a:p>
                      <a:pPr rtl="1"/>
                      <a:r>
                        <a:rPr lang="ar-SA" dirty="0"/>
                        <a:t>الحشرات</a:t>
                      </a:r>
                    </a:p>
                    <a:p>
                      <a:pPr rtl="1"/>
                      <a:endParaRPr lang="ar-SA" dirty="0"/>
                    </a:p>
                  </a:txBody>
                  <a:tcPr/>
                </a:tc>
                <a:extLst>
                  <a:ext uri="{0D108BD9-81ED-4DB2-BD59-A6C34878D82A}">
                    <a16:rowId xmlns:a16="http://schemas.microsoft.com/office/drawing/2014/main" val="10006"/>
                  </a:ext>
                </a:extLst>
              </a:tr>
              <a:tr h="370840">
                <a:tc>
                  <a:txBody>
                    <a:bodyPr/>
                    <a:lstStyle/>
                    <a:p>
                      <a:pPr rtl="1"/>
                      <a:endParaRPr lang="ar-SA" dirty="0"/>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62589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الطفيليات</a:t>
            </a:r>
          </a:p>
        </p:txBody>
      </p:sp>
      <p:sp>
        <p:nvSpPr>
          <p:cNvPr id="3" name="عنصر نائب للمحتوى 2"/>
          <p:cNvSpPr>
            <a:spLocks noGrp="1"/>
          </p:cNvSpPr>
          <p:nvPr>
            <p:ph idx="1"/>
          </p:nvPr>
        </p:nvSpPr>
        <p:spPr/>
        <p:txBody>
          <a:bodyPr/>
          <a:lstStyle/>
          <a:p>
            <a:r>
              <a:rPr lang="en-US" dirty="0"/>
              <a:t>Parasitoid </a:t>
            </a:r>
            <a:r>
              <a:rPr lang="ar-SA" dirty="0"/>
              <a:t>الطفيل في علم الحشرات اي حشرة تتطفل على حشرة اخرى لغرض النمو والتطور.</a:t>
            </a:r>
          </a:p>
          <a:p>
            <a:r>
              <a:rPr lang="ar-SA" dirty="0"/>
              <a:t>التطفل </a:t>
            </a:r>
            <a:r>
              <a:rPr lang="en-US" dirty="0"/>
              <a:t>Parasitism </a:t>
            </a:r>
            <a:r>
              <a:rPr lang="ar-SA" dirty="0"/>
              <a:t>العلاقة بين كائنين يحصل احدهما وهو الطفيل على غذائه من جسم الكائن الاخر</a:t>
            </a:r>
            <a:r>
              <a:rPr lang="en-US" dirty="0"/>
              <a:t> </a:t>
            </a:r>
            <a:r>
              <a:rPr lang="ar-SA" dirty="0"/>
              <a:t>وهو العائل .هناك خمس رتب حشرية تعود لها الطفيليات هي :</a:t>
            </a:r>
          </a:p>
          <a:p>
            <a:r>
              <a:rPr lang="en-US" dirty="0"/>
              <a:t>Hymenoptera,  Diptera ,  Coleoptera , Lepidoptera,  Hemiptera </a:t>
            </a:r>
            <a:endParaRPr lang="ar-SA" dirty="0"/>
          </a:p>
        </p:txBody>
      </p:sp>
    </p:spTree>
    <p:extLst>
      <p:ext uri="{BB962C8B-B14F-4D97-AF65-F5344CB8AC3E}">
        <p14:creationId xmlns:p14="http://schemas.microsoft.com/office/powerpoint/2010/main" val="233007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مفهوم المقاومة الحيوية </a:t>
            </a:r>
            <a:r>
              <a:rPr lang="en-US" dirty="0"/>
              <a:t>Biological control</a:t>
            </a:r>
            <a:endParaRPr lang="ar-SA" dirty="0"/>
          </a:p>
        </p:txBody>
      </p:sp>
      <p:sp>
        <p:nvSpPr>
          <p:cNvPr id="3" name="عنصر نائب للمحتوى 2"/>
          <p:cNvSpPr>
            <a:spLocks noGrp="1"/>
          </p:cNvSpPr>
          <p:nvPr>
            <p:ph idx="1"/>
          </p:nvPr>
        </p:nvSpPr>
        <p:spPr/>
        <p:txBody>
          <a:bodyPr/>
          <a:lstStyle/>
          <a:p>
            <a:r>
              <a:rPr lang="ar-SA" dirty="0"/>
              <a:t>دراسة استخدام الطفيليات والمفترسات والمسببات المرضية في تنظيم الكثافة العددية للأفة تحت مستوى الحد الاقتصادي الحرج الذي يمكن لها ان تسببه . </a:t>
            </a:r>
          </a:p>
          <a:p>
            <a:r>
              <a:rPr lang="ar-SA" dirty="0"/>
              <a:t>متى يكون الكائن الحي افة ؟ </a:t>
            </a:r>
          </a:p>
          <a:p>
            <a:r>
              <a:rPr lang="ar-SA" dirty="0"/>
              <a:t>الافة </a:t>
            </a:r>
            <a:r>
              <a:rPr lang="en-US" dirty="0"/>
              <a:t>pest: </a:t>
            </a:r>
            <a:r>
              <a:rPr lang="ar-SA" dirty="0"/>
              <a:t>من وجهة نظر الانسان اي كائن موجود في مكان غير مناسب . او بمعنى اخر، اي كائن يسبب ضرر للإنسان او ممتلكاته سواء كانت الزراعية او الحيوانية او غيرها .</a:t>
            </a:r>
          </a:p>
          <a:p>
            <a:endParaRPr lang="ar-SA" dirty="0"/>
          </a:p>
        </p:txBody>
      </p:sp>
    </p:spTree>
    <p:extLst>
      <p:ext uri="{BB962C8B-B14F-4D97-AF65-F5344CB8AC3E}">
        <p14:creationId xmlns:p14="http://schemas.microsoft.com/office/powerpoint/2010/main" val="3236016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Parasites</a:t>
            </a:r>
            <a:endParaRPr lang="ar-SA" dirty="0"/>
          </a:p>
        </p:txBody>
      </p:sp>
      <p:sp>
        <p:nvSpPr>
          <p:cNvPr id="3" name="عنصر نائب للمحتوى 2"/>
          <p:cNvSpPr>
            <a:spLocks noGrp="1"/>
          </p:cNvSpPr>
          <p:nvPr>
            <p:ph idx="1"/>
          </p:nvPr>
        </p:nvSpPr>
        <p:spPr/>
        <p:txBody>
          <a:bodyPr>
            <a:normAutofit fontScale="92500" lnSpcReduction="10000"/>
          </a:bodyPr>
          <a:lstStyle/>
          <a:p>
            <a:pPr algn="l"/>
            <a:r>
              <a:rPr lang="en-US" dirty="0"/>
              <a:t>Parasitoid In entomology, any insect that parasitizes on another insect for the purpose of growth and development.</a:t>
            </a:r>
          </a:p>
          <a:p>
            <a:pPr algn="l"/>
            <a:r>
              <a:rPr lang="en-US" dirty="0"/>
              <a:t>Parasitism is the relationship between two organisms, one of which, the parasite, obtains its food from the body of the other organism, which is the host. There are five insect orders to which parasites belong:</a:t>
            </a:r>
          </a:p>
          <a:p>
            <a:pPr algn="l"/>
            <a:r>
              <a:rPr lang="en-US" dirty="0"/>
              <a:t>Hymenoptera, </a:t>
            </a:r>
            <a:r>
              <a:rPr lang="en-US" dirty="0" err="1"/>
              <a:t>Diptera</a:t>
            </a:r>
            <a:r>
              <a:rPr lang="en-US" dirty="0"/>
              <a:t>, </a:t>
            </a:r>
            <a:r>
              <a:rPr lang="en-US" dirty="0" err="1"/>
              <a:t>Coleoptera</a:t>
            </a:r>
            <a:r>
              <a:rPr lang="en-US" dirty="0"/>
              <a:t>, Lepidoptera, </a:t>
            </a:r>
            <a:r>
              <a:rPr lang="en-US" dirty="0" err="1"/>
              <a:t>Hemiptera</a:t>
            </a:r>
            <a:endParaRPr lang="ar-SA" dirty="0"/>
          </a:p>
        </p:txBody>
      </p:sp>
    </p:spTree>
    <p:extLst>
      <p:ext uri="{BB962C8B-B14F-4D97-AF65-F5344CB8AC3E}">
        <p14:creationId xmlns:p14="http://schemas.microsoft.com/office/powerpoint/2010/main" val="26999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a:t>كيف يتم حساب الكثافة العددية للأعداء الحيوية ( المفترسات وطفيليات )</a:t>
            </a:r>
          </a:p>
        </p:txBody>
      </p:sp>
      <p:sp>
        <p:nvSpPr>
          <p:cNvPr id="3" name="عنصر نائب للمحتوى 2"/>
          <p:cNvSpPr>
            <a:spLocks noGrp="1"/>
          </p:cNvSpPr>
          <p:nvPr>
            <p:ph idx="1"/>
          </p:nvPr>
        </p:nvSpPr>
        <p:spPr/>
        <p:txBody>
          <a:bodyPr>
            <a:normAutofit fontScale="85000" lnSpcReduction="10000"/>
          </a:bodyPr>
          <a:lstStyle/>
          <a:p>
            <a:r>
              <a:rPr lang="ar-SA" dirty="0"/>
              <a:t>الاعداء الحيوية وطرق كفاءتها حقليا ومختبريا </a:t>
            </a:r>
          </a:p>
          <a:p>
            <a:r>
              <a:rPr lang="ar-SA" dirty="0"/>
              <a:t>ان الاعداء الحيوية </a:t>
            </a:r>
            <a:r>
              <a:rPr lang="en-US" dirty="0"/>
              <a:t>natural enemies   </a:t>
            </a:r>
            <a:r>
              <a:rPr lang="ar-SA" dirty="0"/>
              <a:t>المؤلفة من الطفيليات والمفترسات من  العوامل الحيوية المهمة في حفظ التوازن الطبيعي </a:t>
            </a:r>
            <a:r>
              <a:rPr lang="en-US" dirty="0"/>
              <a:t>natural balance  </a:t>
            </a:r>
            <a:r>
              <a:rPr lang="ar-SA" dirty="0"/>
              <a:t>للمجتمعات الحشرية في البيئة اذ استخدمت تلك الاعداء والسيطرة على تربيتها واطلاقها في الوقت المناسب او اطلاقها في البيئة التي تسطيع ان تعمل بها ذاتيا لاستطاعت ان تخفض اعداد الآفات الى اقل من الحد الاقتصادي الحرج </a:t>
            </a:r>
            <a:r>
              <a:rPr lang="en-US" dirty="0"/>
              <a:t>economic threshold  . </a:t>
            </a:r>
            <a:r>
              <a:rPr lang="ar-SA" dirty="0"/>
              <a:t>ان انواعا عديدة من المفترسات والطفيليات تعمل ذاتيا وبكفاءة عالية في البيئة العراقية وهذا آت من قلة استعمال المبيدات الكيمياوية التي تؤثر سلبيا على اعداء الحيوية خاصة الطفيليات اكثر من تأثيرها على تقليل اعداد الاصناف الحشرية .</a:t>
            </a:r>
          </a:p>
          <a:p>
            <a:endParaRPr lang="ar-SA" dirty="0"/>
          </a:p>
        </p:txBody>
      </p:sp>
    </p:spTree>
    <p:extLst>
      <p:ext uri="{BB962C8B-B14F-4D97-AF65-F5344CB8AC3E}">
        <p14:creationId xmlns:p14="http://schemas.microsoft.com/office/powerpoint/2010/main" val="174353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228600"/>
            <a:ext cx="8229600" cy="1143000"/>
          </a:xfrm>
        </p:spPr>
        <p:txBody>
          <a:bodyPr>
            <a:normAutofit fontScale="90000"/>
          </a:bodyPr>
          <a:lstStyle/>
          <a:p>
            <a:r>
              <a:rPr lang="en-US" sz="3600" dirty="0"/>
              <a:t>How is the numerical density of biological enemies (predators and parasites) calculated</a:t>
            </a:r>
            <a:r>
              <a:rPr lang="en-US" dirty="0"/>
              <a:t>?</a:t>
            </a:r>
            <a:endParaRPr lang="ar-SA" dirty="0"/>
          </a:p>
        </p:txBody>
      </p:sp>
      <p:sp>
        <p:nvSpPr>
          <p:cNvPr id="3" name="عنصر نائب للمحتوى 2"/>
          <p:cNvSpPr>
            <a:spLocks noGrp="1"/>
          </p:cNvSpPr>
          <p:nvPr>
            <p:ph idx="1"/>
          </p:nvPr>
        </p:nvSpPr>
        <p:spPr/>
        <p:txBody>
          <a:bodyPr>
            <a:normAutofit fontScale="70000" lnSpcReduction="20000"/>
          </a:bodyPr>
          <a:lstStyle/>
          <a:p>
            <a:pPr algn="l"/>
            <a:r>
              <a:rPr lang="en-US" dirty="0"/>
              <a:t>Vital enemies and methods of their efficiency in the field and laboratory</a:t>
            </a:r>
          </a:p>
          <a:p>
            <a:pPr algn="l"/>
            <a:r>
              <a:rPr lang="en-US" dirty="0"/>
              <a:t>Natural enemies consisting of parasites and predators are important biological factors in maintaining the natural balance of insect communities in the environment, if these enemies were used and control of their breeding and release at the right time or release into the environment in which they can self-actualize, they were able to reduce the number of pests to Less than the economic threshold. Many types of predators and parasites work independently and with high efficiency in the Iraqi environment, and this comes from the lack of use of chemical pesticides, which negatively affect the enemies of vitality, especially parasites, more than their effect on reducing the numbers of insect species</a:t>
            </a:r>
            <a:endParaRPr lang="ar-SA" dirty="0"/>
          </a:p>
        </p:txBody>
      </p:sp>
    </p:spTree>
    <p:extLst>
      <p:ext uri="{BB962C8B-B14F-4D97-AF65-F5344CB8AC3E}">
        <p14:creationId xmlns:p14="http://schemas.microsoft.com/office/powerpoint/2010/main" val="2381362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طرق تقدير الكثافة العددية للطفيليات الحشرية </a:t>
            </a:r>
          </a:p>
        </p:txBody>
      </p:sp>
      <p:sp>
        <p:nvSpPr>
          <p:cNvPr id="3" name="عنصر نائب للمحتوى 2"/>
          <p:cNvSpPr>
            <a:spLocks noGrp="1"/>
          </p:cNvSpPr>
          <p:nvPr>
            <p:ph idx="1"/>
          </p:nvPr>
        </p:nvSpPr>
        <p:spPr/>
        <p:txBody>
          <a:bodyPr>
            <a:normAutofit fontScale="77500" lnSpcReduction="20000"/>
          </a:bodyPr>
          <a:lstStyle/>
          <a:p>
            <a:r>
              <a:rPr lang="ar-SA" dirty="0"/>
              <a:t>تقسم الطفيليات الحشرية من حيث طبيعة التطفل الى </a:t>
            </a:r>
          </a:p>
          <a:p>
            <a:r>
              <a:rPr lang="ar-SA" dirty="0"/>
              <a:t>1- الطفيليات الخارجية </a:t>
            </a:r>
            <a:r>
              <a:rPr lang="en-US" dirty="0" err="1"/>
              <a:t>Ectoparasites</a:t>
            </a:r>
            <a:r>
              <a:rPr lang="en-US" dirty="0"/>
              <a:t>  : </a:t>
            </a:r>
            <a:r>
              <a:rPr lang="ar-SA" dirty="0"/>
              <a:t>وهي الطفليات التي تعيش على جسم الحشرات وتأخذ غذاءها من خلال جسم العائل الحشري فأما ان تكون طفليات خارجية على اليرقات او العذراء او الحشرات الكاملة للعائل </a:t>
            </a:r>
          </a:p>
          <a:p>
            <a:r>
              <a:rPr lang="ar-SA" dirty="0"/>
              <a:t>2-الطفيليات الداخلية </a:t>
            </a:r>
            <a:r>
              <a:rPr lang="en-US" dirty="0" err="1"/>
              <a:t>endo</a:t>
            </a:r>
            <a:r>
              <a:rPr lang="en-US" dirty="0"/>
              <a:t> parasites  : </a:t>
            </a:r>
            <a:r>
              <a:rPr lang="ar-SA" dirty="0"/>
              <a:t>وهي الطفليات التي تعيش داخل جسم الحشرات وتتغذى على انسجة الحشرات فأما ان تكون طفليات داخلية في البيض او اليرقات او العذارى او الحشرات الكاملة للعائل وتقسم الطفليات حسب الاطوار الحشرية التي تتطفل عليها </a:t>
            </a:r>
          </a:p>
          <a:p>
            <a:r>
              <a:rPr lang="ar-SA" dirty="0"/>
              <a:t>أ- طفيليات البيض </a:t>
            </a:r>
            <a:r>
              <a:rPr lang="en-US" dirty="0"/>
              <a:t>Egg parasites </a:t>
            </a:r>
          </a:p>
          <a:p>
            <a:r>
              <a:rPr lang="ar-SA" dirty="0"/>
              <a:t>ب- طفيليات اليرقات </a:t>
            </a:r>
            <a:r>
              <a:rPr lang="en-US" dirty="0"/>
              <a:t>larvae parasites </a:t>
            </a:r>
          </a:p>
          <a:p>
            <a:r>
              <a:rPr lang="ar-SA" dirty="0"/>
              <a:t>ح- طفيليات العذارى </a:t>
            </a:r>
            <a:r>
              <a:rPr lang="en-US" dirty="0" err="1"/>
              <a:t>pupal</a:t>
            </a:r>
            <a:r>
              <a:rPr lang="en-US" dirty="0"/>
              <a:t> parasites  </a:t>
            </a:r>
          </a:p>
          <a:p>
            <a:r>
              <a:rPr lang="ar-SA" dirty="0"/>
              <a:t>خ- طفيليات الحشرات الكاملة </a:t>
            </a:r>
            <a:r>
              <a:rPr lang="en-US" dirty="0"/>
              <a:t>adult parasites </a:t>
            </a:r>
          </a:p>
          <a:p>
            <a:endParaRPr lang="ar-SA" dirty="0"/>
          </a:p>
        </p:txBody>
      </p:sp>
    </p:spTree>
    <p:extLst>
      <p:ext uri="{BB962C8B-B14F-4D97-AF65-F5344CB8AC3E}">
        <p14:creationId xmlns:p14="http://schemas.microsoft.com/office/powerpoint/2010/main" val="1066419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Methods for estimating the population density of insect parasites</a:t>
            </a:r>
            <a:endParaRPr lang="ar-SA" dirty="0"/>
          </a:p>
        </p:txBody>
      </p:sp>
      <p:sp>
        <p:nvSpPr>
          <p:cNvPr id="3" name="عنصر نائب للمحتوى 2"/>
          <p:cNvSpPr>
            <a:spLocks noGrp="1"/>
          </p:cNvSpPr>
          <p:nvPr>
            <p:ph idx="1"/>
          </p:nvPr>
        </p:nvSpPr>
        <p:spPr/>
        <p:txBody>
          <a:bodyPr>
            <a:normAutofit/>
          </a:bodyPr>
          <a:lstStyle/>
          <a:p>
            <a:pPr algn="l"/>
            <a:r>
              <a:rPr lang="en-US" sz="1800" dirty="0"/>
              <a:t>Insect parasites are divided according to the nature of parasitism into:</a:t>
            </a:r>
          </a:p>
          <a:p>
            <a:pPr algn="l"/>
            <a:r>
              <a:rPr lang="en-US" sz="1800" dirty="0"/>
              <a:t>1- </a:t>
            </a:r>
            <a:r>
              <a:rPr lang="en-US" sz="1800" dirty="0" err="1"/>
              <a:t>Ectoparasites</a:t>
            </a:r>
            <a:r>
              <a:rPr lang="en-US" sz="1800" dirty="0"/>
              <a:t>: they are parasites that live on the body of insects and take their food through the body of the insect host.</a:t>
            </a:r>
          </a:p>
          <a:p>
            <a:pPr algn="l"/>
            <a:r>
              <a:rPr lang="en-US" sz="1800" dirty="0"/>
              <a:t>2- Endo parasites: They are the parasites that live inside the body of insects and feed on the tissues of insects. Either they are internal parasites in eggs, larvae, pupae, or entire insects of the host. Parasites are divided according to the insect stages they parasitize on.</a:t>
            </a:r>
          </a:p>
          <a:p>
            <a:pPr algn="l"/>
            <a:r>
              <a:rPr lang="en-US" sz="1800" dirty="0"/>
              <a:t>A- Egg parasites</a:t>
            </a:r>
          </a:p>
          <a:p>
            <a:pPr algn="l"/>
            <a:r>
              <a:rPr lang="en-US" sz="1800" dirty="0"/>
              <a:t>b- larvae parasites</a:t>
            </a:r>
          </a:p>
          <a:p>
            <a:pPr algn="l"/>
            <a:r>
              <a:rPr lang="en-US" sz="1800" dirty="0"/>
              <a:t>H- </a:t>
            </a:r>
            <a:r>
              <a:rPr lang="en-US" sz="1800" dirty="0" err="1"/>
              <a:t>pupal</a:t>
            </a:r>
            <a:r>
              <a:rPr lang="en-US" sz="1800" dirty="0"/>
              <a:t> parasites</a:t>
            </a:r>
          </a:p>
          <a:p>
            <a:pPr algn="l"/>
            <a:r>
              <a:rPr lang="en-US" sz="2400" dirty="0"/>
              <a:t>g- adult parasites</a:t>
            </a:r>
          </a:p>
          <a:p>
            <a:endParaRPr lang="ar-SA" dirty="0"/>
          </a:p>
        </p:txBody>
      </p:sp>
    </p:spTree>
    <p:extLst>
      <p:ext uri="{BB962C8B-B14F-4D97-AF65-F5344CB8AC3E}">
        <p14:creationId xmlns:p14="http://schemas.microsoft.com/office/powerpoint/2010/main" val="1183487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حساب الكثافة العددية للطفيليات </a:t>
            </a:r>
          </a:p>
        </p:txBody>
      </p:sp>
      <p:sp>
        <p:nvSpPr>
          <p:cNvPr id="3" name="عنصر نائب للمحتوى 2"/>
          <p:cNvSpPr>
            <a:spLocks noGrp="1"/>
          </p:cNvSpPr>
          <p:nvPr>
            <p:ph idx="1"/>
          </p:nvPr>
        </p:nvSpPr>
        <p:spPr/>
        <p:txBody>
          <a:bodyPr>
            <a:normAutofit lnSpcReduction="10000"/>
          </a:bodyPr>
          <a:lstStyle/>
          <a:p>
            <a:r>
              <a:rPr lang="ar-SA" dirty="0"/>
              <a:t>1- حساب الكثافة العددية لطفيليات البيض: عند جمع بيض الآفات الزراعية نجد ان قسما من البيض له لون مختلف عن لون البيض الطبيعي ( هلامي غالبا) نجد احيانا بيضا لونه ابيض داكنا او اصفر او برتقالي وهي علامة لتطور الطفيل في البيض ثم يغمق لون بيض العائل ويتحول الى اللون الاحمر او </a:t>
            </a:r>
            <a:r>
              <a:rPr lang="ar-SA" dirty="0" err="1"/>
              <a:t>القهوائي</a:t>
            </a:r>
            <a:r>
              <a:rPr lang="ar-SA" dirty="0"/>
              <a:t> الغامق او الاسود. هذه الالوان هي علامة لمراحل النمو الاخيرة للطفيل( لطوري العذراء والكاملة).ثم تخرج الحشرة الكاملة من بيضة العائل من فتحة تعملها في سطح بيضة العائل بقضم جدار البيضة بأجزاء فمها</a:t>
            </a:r>
          </a:p>
          <a:p>
            <a:endParaRPr lang="ar-SA" dirty="0"/>
          </a:p>
        </p:txBody>
      </p:sp>
    </p:spTree>
    <p:extLst>
      <p:ext uri="{BB962C8B-B14F-4D97-AF65-F5344CB8AC3E}">
        <p14:creationId xmlns:p14="http://schemas.microsoft.com/office/powerpoint/2010/main" val="1946233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Calculation of the numerical density of parasites</a:t>
            </a:r>
            <a:endParaRPr lang="ar-SA" dirty="0"/>
          </a:p>
        </p:txBody>
      </p:sp>
      <p:sp>
        <p:nvSpPr>
          <p:cNvPr id="3" name="عنصر نائب للمحتوى 2"/>
          <p:cNvSpPr>
            <a:spLocks noGrp="1"/>
          </p:cNvSpPr>
          <p:nvPr>
            <p:ph idx="1"/>
          </p:nvPr>
        </p:nvSpPr>
        <p:spPr/>
        <p:txBody>
          <a:bodyPr>
            <a:normAutofit fontScale="85000" lnSpcReduction="20000"/>
          </a:bodyPr>
          <a:lstStyle/>
          <a:p>
            <a:pPr algn="l"/>
            <a:r>
              <a:rPr lang="en-US" dirty="0"/>
              <a:t>1- Calculating the numerical density of egg parasites: When collecting the eggs of agricultural pests, we find that some of the eggs have a different color from the color of the natural eggs (mostly gelatinous). Sometimes we find eggs that are dark white, yellow or orange, which is a sign of the development of the parasite in the eggs, then the color of the eggs of the host darkens It turns red, dark coffee or black. These colors are a sign of the last stages of development of the parasite (virgin and adult phases). Then the whole insect emerges from the host’s egg through an opening made in the surface of the host’s egg by biting the egg wall with its mouth parts</a:t>
            </a:r>
          </a:p>
          <a:p>
            <a:endParaRPr lang="ar-SA" dirty="0"/>
          </a:p>
        </p:txBody>
      </p:sp>
    </p:spTree>
    <p:extLst>
      <p:ext uri="{BB962C8B-B14F-4D97-AF65-F5344CB8AC3E}">
        <p14:creationId xmlns:p14="http://schemas.microsoft.com/office/powerpoint/2010/main" val="152860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a:t>أ- الكثافة العددية لطفيليات البيض وهي في الاطوار غير الكاملة </a:t>
            </a:r>
          </a:p>
        </p:txBody>
      </p:sp>
      <p:sp>
        <p:nvSpPr>
          <p:cNvPr id="3" name="عنصر نائب للمحتوى 2"/>
          <p:cNvSpPr>
            <a:spLocks noGrp="1"/>
          </p:cNvSpPr>
          <p:nvPr>
            <p:ph idx="1"/>
          </p:nvPr>
        </p:nvSpPr>
        <p:spPr/>
        <p:txBody>
          <a:bodyPr>
            <a:normAutofit fontScale="85000" lnSpcReduction="10000"/>
          </a:bodyPr>
          <a:lstStyle/>
          <a:p>
            <a:r>
              <a:rPr lang="ar-SA" dirty="0"/>
              <a:t>يجمع بيض الافة الزراعية من الجزء النباتي المصاب سواء اوراق او اغصان او سيقان ويوضع في اطباق بتري فيها ورق ترشيح مبلل بقطرات من الماء . يفحص البيض ويعزل منه البيض المتطفل عليه المميز بعلامة تغيير اللون ويوضع القسم الباقي في اطباق بتري فيها ورق ترشيح مبلل في فرن حراري درجة حرارته 20-30 م ويترك لمدة 3-7 ايام مع اضافة قطرات ماء يوميا الى ورق الترشيح. خلال هذه المدة سوف تظهر علامات التطفل في البيض المتطفل عليه ثم يعزل ويحسب مع الاعداد الاولى وتحسب النسبة المئوية للبيض المتطفل عليه. ولكي تشخص انواع الطفيل وجب وضع جميع البيض المتطفل عليه في فرن حراري ( 20-30)م ويبقى في الفرن لحين خروج الحشرات الكاملة للطفيليات  ثم تصنف وتحسب النسبة المئوية للتطفل لكل طفيل .</a:t>
            </a:r>
          </a:p>
          <a:p>
            <a:endParaRPr lang="ar-SA" dirty="0"/>
          </a:p>
        </p:txBody>
      </p:sp>
    </p:spTree>
    <p:extLst>
      <p:ext uri="{BB962C8B-B14F-4D97-AF65-F5344CB8AC3E}">
        <p14:creationId xmlns:p14="http://schemas.microsoft.com/office/powerpoint/2010/main" val="3184672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A- The number of parasites in eggs, which are in the imperfect stages</a:t>
            </a:r>
            <a:endParaRPr lang="ar-SA" dirty="0"/>
          </a:p>
        </p:txBody>
      </p:sp>
      <p:sp>
        <p:nvSpPr>
          <p:cNvPr id="3" name="عنصر نائب للمحتوى 2"/>
          <p:cNvSpPr>
            <a:spLocks noGrp="1"/>
          </p:cNvSpPr>
          <p:nvPr>
            <p:ph idx="1"/>
          </p:nvPr>
        </p:nvSpPr>
        <p:spPr/>
        <p:txBody>
          <a:bodyPr>
            <a:normAutofit fontScale="70000" lnSpcReduction="20000"/>
          </a:bodyPr>
          <a:lstStyle/>
          <a:p>
            <a:pPr algn="l"/>
            <a:r>
              <a:rPr lang="en-US" dirty="0"/>
              <a:t>The eggs of the agricultural pest are collected from the affected plant part, whether leaves, twigs or stems, and placed in Petri dishes containing filter paper moistened with drops of water. The eggs are examined and the intrusive eggs marked with a color change sign are isolated from it. The remaining portion is placed in Petri dishes containing wet filter paper in a thermal oven at a temperature of 20-30°C and left for 3-7 days with the addition of daily drops of water to the filter paper. During this period, signs of parasitism will appear in the parasitized eggs, then they are isolated and calculated with the first numbers and the percentage of parasitized eggs is calculated. In order to diagnose the types of parasite, all the eggs that are parasitized must be placed in a thermal oven (20-30 m) and they remain in the oven until the complete insects of the parasites come out, then they are classified and the percentage of the parasites is calculated.</a:t>
            </a:r>
          </a:p>
          <a:p>
            <a:endParaRPr lang="ar-SA" dirty="0"/>
          </a:p>
        </p:txBody>
      </p:sp>
    </p:spTree>
    <p:extLst>
      <p:ext uri="{BB962C8B-B14F-4D97-AF65-F5344CB8AC3E}">
        <p14:creationId xmlns:p14="http://schemas.microsoft.com/office/powerpoint/2010/main" val="2734486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a:t>ب- الكثافة العددية للحشرات الكاملة لطفيليات البيض </a:t>
            </a:r>
          </a:p>
        </p:txBody>
      </p:sp>
      <p:sp>
        <p:nvSpPr>
          <p:cNvPr id="3" name="عنصر نائب للمحتوى 2"/>
          <p:cNvSpPr>
            <a:spLocks noGrp="1"/>
          </p:cNvSpPr>
          <p:nvPr>
            <p:ph idx="1"/>
          </p:nvPr>
        </p:nvSpPr>
        <p:spPr/>
        <p:txBody>
          <a:bodyPr>
            <a:normAutofit fontScale="70000" lnSpcReduction="20000"/>
          </a:bodyPr>
          <a:lstStyle/>
          <a:p>
            <a:r>
              <a:rPr lang="ar-SA" dirty="0"/>
              <a:t>يجرى حساب الكثافة العددية للحشرات الكاملة لطفيليات البيض بإحدى  انواع المصائد الحشرية المستخدمة والتي تستخدم لأغراض عديدة ومنها </a:t>
            </a:r>
          </a:p>
          <a:p>
            <a:r>
              <a:rPr lang="ar-SA" dirty="0"/>
              <a:t> 1- دراسة الكثافة العددية للحشرات في البيئات المختلفة ودراسة التوزيع الجغرافي </a:t>
            </a:r>
          </a:p>
          <a:p>
            <a:r>
              <a:rPr lang="ar-SA" dirty="0"/>
              <a:t>2- معرفة نشاط الحشرات في اي وقت من السنة ومعرفة بداية ظهورها واختفاءها في البيئة </a:t>
            </a:r>
          </a:p>
          <a:p>
            <a:r>
              <a:rPr lang="ar-SA" dirty="0"/>
              <a:t>3- معرفة عدد الاجيال وحجم الجيل ومدته </a:t>
            </a:r>
          </a:p>
          <a:p>
            <a:r>
              <a:rPr lang="ar-SA" dirty="0"/>
              <a:t>4- تأثير العوامل الحيوية على اعداد الحشرات </a:t>
            </a:r>
          </a:p>
          <a:p>
            <a:r>
              <a:rPr lang="ar-SA" dirty="0"/>
              <a:t>5- دراسة هجرة الحشرات </a:t>
            </a:r>
          </a:p>
          <a:p>
            <a:r>
              <a:rPr lang="ar-SA" dirty="0"/>
              <a:t>6- تستخدم كأحد  طرق المقاومة وتعد كمؤشر لتحديد الموعد الذي تبدا فيها اعمال المقاومة </a:t>
            </a:r>
          </a:p>
          <a:p>
            <a:r>
              <a:rPr lang="ar-SA" dirty="0"/>
              <a:t>7- تحديد الجنس ( ذكر او انثى ) الذي ينجذب الى الضوء </a:t>
            </a:r>
          </a:p>
          <a:p>
            <a:r>
              <a:rPr lang="ar-SA" dirty="0"/>
              <a:t>8- جمع الحشرات لحفظها في المناطق  او الاستفادة منها في الدراسات التصنيفية وتحديد او حصر الانواع الموجودة في المنطقة </a:t>
            </a:r>
          </a:p>
          <a:p>
            <a:endParaRPr lang="ar-SA" dirty="0"/>
          </a:p>
        </p:txBody>
      </p:sp>
    </p:spTree>
    <p:extLst>
      <p:ext uri="{BB962C8B-B14F-4D97-AF65-F5344CB8AC3E}">
        <p14:creationId xmlns:p14="http://schemas.microsoft.com/office/powerpoint/2010/main" val="162270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Biological control</a:t>
            </a:r>
            <a:endParaRPr lang="ar-SA" dirty="0"/>
          </a:p>
        </p:txBody>
      </p:sp>
      <p:sp>
        <p:nvSpPr>
          <p:cNvPr id="3" name="عنصر نائب للمحتوى 2"/>
          <p:cNvSpPr>
            <a:spLocks noGrp="1"/>
          </p:cNvSpPr>
          <p:nvPr>
            <p:ph idx="1"/>
          </p:nvPr>
        </p:nvSpPr>
        <p:spPr/>
        <p:txBody>
          <a:bodyPr>
            <a:normAutofit fontScale="92500" lnSpcReduction="10000"/>
          </a:bodyPr>
          <a:lstStyle/>
          <a:p>
            <a:pPr algn="l"/>
            <a:r>
              <a:rPr lang="en-US" dirty="0"/>
              <a:t>Studying the use of parasites, predators, and pathogens in regulating the population density of the pest below the level of the critical economic limit that it can cause.</a:t>
            </a:r>
          </a:p>
          <a:p>
            <a:pPr algn="l"/>
            <a:r>
              <a:rPr lang="en-US" dirty="0"/>
              <a:t>pest?</a:t>
            </a:r>
            <a:endParaRPr lang="ar-SA" dirty="0"/>
          </a:p>
          <a:p>
            <a:pPr algn="l"/>
            <a:r>
              <a:rPr lang="en-US" dirty="0"/>
              <a:t>Pest: From a human point of view, any organism found in an inappropriate place. Or in other words, any organism that causes harm to a person or his property, whether agricultural, animal, or otherwise.</a:t>
            </a:r>
            <a:r>
              <a:rPr lang="ar-SA" dirty="0"/>
              <a:t>  </a:t>
            </a:r>
            <a:r>
              <a:rPr lang="en-US" dirty="0"/>
              <a:t>When is an organism a</a:t>
            </a:r>
            <a:endParaRPr lang="ar-SA" dirty="0"/>
          </a:p>
        </p:txBody>
      </p:sp>
    </p:spTree>
    <p:extLst>
      <p:ext uri="{BB962C8B-B14F-4D97-AF65-F5344CB8AC3E}">
        <p14:creationId xmlns:p14="http://schemas.microsoft.com/office/powerpoint/2010/main" val="2500512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B - The population density of adults of egg parasites</a:t>
            </a:r>
            <a:endParaRPr lang="ar-SA" dirty="0"/>
          </a:p>
        </p:txBody>
      </p:sp>
      <p:sp>
        <p:nvSpPr>
          <p:cNvPr id="3" name="عنصر نائب للمحتوى 2"/>
          <p:cNvSpPr>
            <a:spLocks noGrp="1"/>
          </p:cNvSpPr>
          <p:nvPr>
            <p:ph idx="1"/>
          </p:nvPr>
        </p:nvSpPr>
        <p:spPr/>
        <p:txBody>
          <a:bodyPr>
            <a:normAutofit fontScale="55000" lnSpcReduction="20000"/>
          </a:bodyPr>
          <a:lstStyle/>
          <a:p>
            <a:pPr algn="l"/>
            <a:r>
              <a:rPr lang="en-US" dirty="0"/>
              <a:t>The population density of whole insects of egg parasites is calculated using one of the types of insect traps used, which are used for many purposes, including:</a:t>
            </a:r>
          </a:p>
          <a:p>
            <a:pPr algn="l"/>
            <a:r>
              <a:rPr lang="en-US" dirty="0"/>
              <a:t> 1- Studying the population density of insects in different environments and studying their geographical distribution</a:t>
            </a:r>
          </a:p>
          <a:p>
            <a:pPr algn="l"/>
            <a:r>
              <a:rPr lang="en-US" dirty="0"/>
              <a:t>2- Knowing the activity of insects at any time of the year and knowing the beginning of their appearance and disappearance in the environment</a:t>
            </a:r>
          </a:p>
          <a:p>
            <a:pPr algn="l"/>
            <a:r>
              <a:rPr lang="en-US" dirty="0"/>
              <a:t>3- Knowing the number of generations, the size of the generation and its duration</a:t>
            </a:r>
          </a:p>
          <a:p>
            <a:pPr algn="l"/>
            <a:r>
              <a:rPr lang="en-US" dirty="0"/>
              <a:t>4- Effect of biological factors on insect population</a:t>
            </a:r>
          </a:p>
          <a:p>
            <a:pPr algn="l"/>
            <a:r>
              <a:rPr lang="en-US" dirty="0"/>
              <a:t>5- Study of insect migration</a:t>
            </a:r>
          </a:p>
          <a:p>
            <a:pPr algn="l"/>
            <a:r>
              <a:rPr lang="en-US" dirty="0"/>
              <a:t>6- It is used as one of the methods of resistance and is considered as an indicator to determine the date in which the resistance actions will begin</a:t>
            </a:r>
          </a:p>
          <a:p>
            <a:pPr algn="l"/>
            <a:r>
              <a:rPr lang="en-US" dirty="0"/>
              <a:t>7- Determine the gender (male or female) that is attracted to light</a:t>
            </a:r>
          </a:p>
          <a:p>
            <a:pPr algn="l"/>
            <a:r>
              <a:rPr lang="en-US" dirty="0"/>
              <a:t>8- Collecting insects to preserve them in areas or to benefit from them in taxonomic studies and to identify or inventory the species present in the are</a:t>
            </a:r>
            <a:endParaRPr lang="ar-SA" dirty="0"/>
          </a:p>
        </p:txBody>
      </p:sp>
    </p:spTree>
    <p:extLst>
      <p:ext uri="{BB962C8B-B14F-4D97-AF65-F5344CB8AC3E}">
        <p14:creationId xmlns:p14="http://schemas.microsoft.com/office/powerpoint/2010/main" val="1061866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a:t>وهناك العديد من المصائد التي تستخدم في حساب الكثافة العددية للحشرات الكاملة لطفيليات البيض</a:t>
            </a:r>
          </a:p>
        </p:txBody>
      </p:sp>
      <p:sp>
        <p:nvSpPr>
          <p:cNvPr id="3" name="عنصر نائب للمحتوى 2"/>
          <p:cNvSpPr>
            <a:spLocks noGrp="1"/>
          </p:cNvSpPr>
          <p:nvPr>
            <p:ph idx="1"/>
          </p:nvPr>
        </p:nvSpPr>
        <p:spPr/>
        <p:txBody>
          <a:bodyPr/>
          <a:lstStyle/>
          <a:p>
            <a:r>
              <a:rPr lang="ar-SA" dirty="0"/>
              <a:t>يجرى حساب الكثافة العددية للحشرات الكاملة لطفيليات البيض بأحد الوسائل التالية: </a:t>
            </a:r>
          </a:p>
          <a:p>
            <a:r>
              <a:rPr lang="ar-SA" dirty="0"/>
              <a:t>1- المصائد الضوئية  </a:t>
            </a:r>
          </a:p>
          <a:p>
            <a:r>
              <a:rPr lang="ar-SA" dirty="0"/>
              <a:t>2- المصائد </a:t>
            </a:r>
            <a:r>
              <a:rPr lang="ar-SA" dirty="0" err="1"/>
              <a:t>الفرمونية</a:t>
            </a:r>
            <a:endParaRPr lang="ar-SA" dirty="0"/>
          </a:p>
          <a:p>
            <a:r>
              <a:rPr lang="ar-SA" dirty="0"/>
              <a:t>3- المصائد </a:t>
            </a:r>
            <a:r>
              <a:rPr lang="ar-SA" dirty="0" err="1"/>
              <a:t>الشافطة</a:t>
            </a:r>
            <a:r>
              <a:rPr lang="ar-SA" dirty="0"/>
              <a:t> </a:t>
            </a:r>
          </a:p>
          <a:p>
            <a:r>
              <a:rPr lang="ar-SA" dirty="0"/>
              <a:t>4- بواسطة شبكات الصيد اليدوية</a:t>
            </a:r>
          </a:p>
          <a:p>
            <a:r>
              <a:rPr lang="ar-SA" dirty="0"/>
              <a:t>ان المصائد الضوئية </a:t>
            </a:r>
            <a:r>
              <a:rPr lang="ar-SA" dirty="0" err="1"/>
              <a:t>والفرمونية</a:t>
            </a:r>
            <a:r>
              <a:rPr lang="ar-SA" dirty="0"/>
              <a:t> تعطي مؤشرا لوقت ظهور الطفيليات في الحقل واعلى ذروة لها واختفائها في الحقل</a:t>
            </a:r>
          </a:p>
          <a:p>
            <a:endParaRPr lang="ar-SA" dirty="0"/>
          </a:p>
        </p:txBody>
      </p:sp>
    </p:spTree>
    <p:extLst>
      <p:ext uri="{BB962C8B-B14F-4D97-AF65-F5344CB8AC3E}">
        <p14:creationId xmlns:p14="http://schemas.microsoft.com/office/powerpoint/2010/main" val="401947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228600"/>
            <a:ext cx="8229600" cy="1143000"/>
          </a:xfrm>
        </p:spPr>
        <p:txBody>
          <a:bodyPr>
            <a:normAutofit/>
          </a:bodyPr>
          <a:lstStyle/>
          <a:p>
            <a:r>
              <a:rPr lang="en-US" sz="2800" dirty="0"/>
              <a:t>There are many traps that are used in calculating the numerical density of whole insects for egg parasites</a:t>
            </a:r>
            <a:endParaRPr lang="ar-SA" sz="2800" dirty="0"/>
          </a:p>
        </p:txBody>
      </p:sp>
      <p:sp>
        <p:nvSpPr>
          <p:cNvPr id="3" name="عنصر نائب للمحتوى 2"/>
          <p:cNvSpPr>
            <a:spLocks noGrp="1"/>
          </p:cNvSpPr>
          <p:nvPr>
            <p:ph idx="1"/>
          </p:nvPr>
        </p:nvSpPr>
        <p:spPr/>
        <p:txBody>
          <a:bodyPr>
            <a:normAutofit fontScale="92500" lnSpcReduction="20000"/>
          </a:bodyPr>
          <a:lstStyle/>
          <a:p>
            <a:pPr algn="l"/>
            <a:r>
              <a:rPr lang="en-US" dirty="0"/>
              <a:t>The population density of adults and egg parasites is calculated by one of the following methods:</a:t>
            </a:r>
          </a:p>
          <a:p>
            <a:pPr algn="l"/>
            <a:r>
              <a:rPr lang="en-US" dirty="0"/>
              <a:t>1- light traps</a:t>
            </a:r>
          </a:p>
          <a:p>
            <a:pPr algn="l"/>
            <a:r>
              <a:rPr lang="en-US" dirty="0"/>
              <a:t>2- pheromone traps</a:t>
            </a:r>
          </a:p>
          <a:p>
            <a:pPr algn="l"/>
            <a:r>
              <a:rPr lang="en-US" dirty="0"/>
              <a:t>3- Aspirator traps</a:t>
            </a:r>
          </a:p>
          <a:p>
            <a:pPr algn="l"/>
            <a:r>
              <a:rPr lang="en-US" dirty="0"/>
              <a:t>4- By hand fishing nets</a:t>
            </a:r>
          </a:p>
          <a:p>
            <a:pPr algn="l"/>
            <a:r>
              <a:rPr lang="en-US" dirty="0"/>
              <a:t>The light and pheromone traps give an indication of the time when parasites appear in the field, their peak and disappearance in the field</a:t>
            </a:r>
            <a:endParaRPr lang="ar-SA" dirty="0"/>
          </a:p>
        </p:txBody>
      </p:sp>
    </p:spTree>
    <p:extLst>
      <p:ext uri="{BB962C8B-B14F-4D97-AF65-F5344CB8AC3E}">
        <p14:creationId xmlns:p14="http://schemas.microsoft.com/office/powerpoint/2010/main" val="3307498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الكثافة العددية لطفيليات اليرقات </a:t>
            </a:r>
          </a:p>
        </p:txBody>
      </p:sp>
      <p:sp>
        <p:nvSpPr>
          <p:cNvPr id="3" name="عنصر نائب للمحتوى 2"/>
          <p:cNvSpPr>
            <a:spLocks noGrp="1"/>
          </p:cNvSpPr>
          <p:nvPr>
            <p:ph idx="1"/>
          </p:nvPr>
        </p:nvSpPr>
        <p:spPr/>
        <p:txBody>
          <a:bodyPr>
            <a:normAutofit fontScale="85000" lnSpcReduction="20000"/>
          </a:bodyPr>
          <a:lstStyle/>
          <a:p>
            <a:r>
              <a:rPr lang="ar-SA" dirty="0"/>
              <a:t>- حساب الكثافة العددية للأطوار غير الكاملة ( اليرقات) </a:t>
            </a:r>
          </a:p>
          <a:p>
            <a:r>
              <a:rPr lang="ar-SA" dirty="0"/>
              <a:t>1- الطفيليات الخارجية :وهي التي تتطفل على يرقات جسم العائل اي تأخذ غذائها من خلال جلد يرقة العائل والطريقة ان تجمع يرقات العائل من خلال طرق حساب الكثافة العددية للعائل الحشري. ثم تحصى ويعزل منها اليرقات التي تحمل جسمها يرقة واحدة او اكثر من يرقات الطفيليات ملتصقة بقوة بجدار الجسم . واحيانا نجد في بعض انواع من الطفيليات اكثر من 25 يرقة طفيل على يرقة عائل واحد، وتكون يرقات الطفيل بطيئة الحركة وخاملة او ميتة .تحصى اليرقات المتطفل عليها سوآءا حاملة فردا واحدا من الطفيل او اكثر وتحسب النسبة المئوية للتطفل .ولغرض تشخيص الانواع الطفيلية تربى الطفيليات بوضع يرقاتها في بيكر وتوضع معها يرقات العائل لغرض تغذيتها . حتى نحصل على الحشرات الكاملة للطفيل .</a:t>
            </a:r>
          </a:p>
          <a:p>
            <a:endParaRPr lang="ar-SA" dirty="0"/>
          </a:p>
        </p:txBody>
      </p:sp>
    </p:spTree>
    <p:extLst>
      <p:ext uri="{BB962C8B-B14F-4D97-AF65-F5344CB8AC3E}">
        <p14:creationId xmlns:p14="http://schemas.microsoft.com/office/powerpoint/2010/main" val="92950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The population density of larval parasites</a:t>
            </a:r>
            <a:endParaRPr lang="ar-SA" dirty="0"/>
          </a:p>
        </p:txBody>
      </p:sp>
      <p:sp>
        <p:nvSpPr>
          <p:cNvPr id="3" name="عنصر نائب للمحتوى 2"/>
          <p:cNvSpPr>
            <a:spLocks noGrp="1"/>
          </p:cNvSpPr>
          <p:nvPr>
            <p:ph idx="1"/>
          </p:nvPr>
        </p:nvSpPr>
        <p:spPr/>
        <p:txBody>
          <a:bodyPr>
            <a:normAutofit fontScale="70000" lnSpcReduction="20000"/>
          </a:bodyPr>
          <a:lstStyle/>
          <a:p>
            <a:pPr algn="l"/>
            <a:r>
              <a:rPr lang="en-US" dirty="0"/>
              <a:t>A- Calculation of the numerical density of the incomplete instars (larvae)</a:t>
            </a:r>
          </a:p>
          <a:p>
            <a:pPr algn="l"/>
            <a:r>
              <a:rPr lang="en-US" dirty="0"/>
              <a:t>1- </a:t>
            </a:r>
            <a:r>
              <a:rPr lang="en-US" dirty="0" err="1"/>
              <a:t>Ectoparasites</a:t>
            </a:r>
            <a:r>
              <a:rPr lang="en-US" dirty="0"/>
              <a:t>: they parasitize the larvae of the host’s body, that is, they take their food through the skin of the host larva. The method is to collect the host larvae through methods of calculating the population density of the insect host. Then count and isolate the larvae whose body bears one or more parasite larvae firmly attached to the body wall. Sometimes we find in some types of parasites more than 25 parasite larvae on the larva of one host, and the larvae of the parasite are slow-moving, inactive or dead. The parasitized larvae are counted, whether they carry one parasite or more, and the percentage of parasitism is calculated. For the purpose of diagnosing the parasitic species, the parasites are raised by Its larvae are in a baker and the host larvae are placed with it for the purpose of feeding. Until we get the complete insects of the parasite</a:t>
            </a:r>
            <a:endParaRPr lang="ar-SA" dirty="0"/>
          </a:p>
        </p:txBody>
      </p:sp>
    </p:spTree>
    <p:extLst>
      <p:ext uri="{BB962C8B-B14F-4D97-AF65-F5344CB8AC3E}">
        <p14:creationId xmlns:p14="http://schemas.microsoft.com/office/powerpoint/2010/main" val="327100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2- الطفيليات الداخلية </a:t>
            </a:r>
          </a:p>
        </p:txBody>
      </p:sp>
      <p:sp>
        <p:nvSpPr>
          <p:cNvPr id="3" name="عنصر نائب للمحتوى 2"/>
          <p:cNvSpPr>
            <a:spLocks noGrp="1"/>
          </p:cNvSpPr>
          <p:nvPr>
            <p:ph idx="1"/>
          </p:nvPr>
        </p:nvSpPr>
        <p:spPr/>
        <p:txBody>
          <a:bodyPr/>
          <a:lstStyle/>
          <a:p>
            <a:r>
              <a:rPr lang="ar-SA" dirty="0"/>
              <a:t>تجمع يرقات الافة الحشرية المأخوذة من الاوراق او الثمار او السيقان وتعزل منها  اليرقات الخاملة والضعيفة او اليرقات الموجود على جسمها ندب صغيرة او كبيرة سوداء اللون او </a:t>
            </a:r>
            <a:r>
              <a:rPr lang="ar-SA" dirty="0" err="1"/>
              <a:t>قهوائية</a:t>
            </a:r>
            <a:r>
              <a:rPr lang="ar-SA" dirty="0"/>
              <a:t> في اي مكان من جسمها عدا الراس وتعزل معها اليرقات الميتة حديثا. وتربى لحين الحصول على الحشرات الكاملة للطفيل </a:t>
            </a:r>
          </a:p>
        </p:txBody>
      </p:sp>
    </p:spTree>
    <p:extLst>
      <p:ext uri="{BB962C8B-B14F-4D97-AF65-F5344CB8AC3E}">
        <p14:creationId xmlns:p14="http://schemas.microsoft.com/office/powerpoint/2010/main" val="1083139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2- internal parasites</a:t>
            </a:r>
            <a:endParaRPr lang="ar-SA" dirty="0"/>
          </a:p>
        </p:txBody>
      </p:sp>
      <p:sp>
        <p:nvSpPr>
          <p:cNvPr id="3" name="عنصر نائب للمحتوى 2"/>
          <p:cNvSpPr>
            <a:spLocks noGrp="1"/>
          </p:cNvSpPr>
          <p:nvPr>
            <p:ph idx="1"/>
          </p:nvPr>
        </p:nvSpPr>
        <p:spPr/>
        <p:txBody>
          <a:bodyPr/>
          <a:lstStyle/>
          <a:p>
            <a:pPr algn="l"/>
            <a:r>
              <a:rPr lang="en-US" dirty="0"/>
              <a:t>The larvae of the insect pest taken from the leaves, fruits, or stems are collected and the dormant and weak larvae or the larvae present on their body are small or large black or coffee-colored scars anywhere on their body except the head, and the newly dead larvae are isolated with them. And raised until you get the full insects of the parasite</a:t>
            </a:r>
          </a:p>
        </p:txBody>
      </p:sp>
    </p:spTree>
    <p:extLst>
      <p:ext uri="{BB962C8B-B14F-4D97-AF65-F5344CB8AC3E}">
        <p14:creationId xmlns:p14="http://schemas.microsoft.com/office/powerpoint/2010/main" val="2755415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a:t>ماهي الدلالات التي تؤكد ان يرقات العائل  تحتوي على الطفيليات </a:t>
            </a:r>
          </a:p>
        </p:txBody>
      </p:sp>
      <p:sp>
        <p:nvSpPr>
          <p:cNvPr id="3" name="عنصر نائب للمحتوى 2"/>
          <p:cNvSpPr>
            <a:spLocks noGrp="1"/>
          </p:cNvSpPr>
          <p:nvPr>
            <p:ph idx="1"/>
          </p:nvPr>
        </p:nvSpPr>
        <p:spPr/>
        <p:txBody>
          <a:bodyPr>
            <a:normAutofit fontScale="70000" lnSpcReduction="20000"/>
          </a:bodyPr>
          <a:lstStyle/>
          <a:p>
            <a:r>
              <a:rPr lang="ar-SA" dirty="0"/>
              <a:t>1- وجود الندب السوداء او </a:t>
            </a:r>
            <a:r>
              <a:rPr lang="ar-SA" dirty="0" err="1"/>
              <a:t>القهوائية</a:t>
            </a:r>
            <a:r>
              <a:rPr lang="ar-SA" dirty="0"/>
              <a:t> على جسم اليرقات المتطفل عليها هي مكان دخول يرقة الطفيل الى داخل جسم يرقة العائل حيث بعد فقس بيض الطفيل اللاصق على جدار يرقة العائل فتجرح الجدار وتموت الانسجة التي دخلت منها يرقة الطفيل فيكون لونها </a:t>
            </a:r>
            <a:r>
              <a:rPr lang="ar-SA" dirty="0" err="1"/>
              <a:t>قهوائي</a:t>
            </a:r>
            <a:r>
              <a:rPr lang="ar-SA" dirty="0"/>
              <a:t>  او اسود وشكلها غير منتظم حسب طبيعة الجرح .</a:t>
            </a:r>
          </a:p>
          <a:p>
            <a:r>
              <a:rPr lang="ar-SA" dirty="0"/>
              <a:t>2- يمكن ملاحظة الطفيليات الداخلية في اليرقات الميتة من خلال وخز اليرقة الميتة بإبرة فيتحرك الطفيل ، واحيانا يظن ان يرقة العائل حية بسبب هذه الحركة </a:t>
            </a:r>
          </a:p>
          <a:p>
            <a:r>
              <a:rPr lang="ar-SA" dirty="0"/>
              <a:t>نجد في بعض الاحيان ان يرقات المتطفل عليه العديد  تحمل اكثر من فرد واحد  الطفيل داخل جسم العائل  وهذا ينتج اما ان الطفيل يضع اكثر من بيضة واحدة داخل انسجة جسم اليرقة وان هذا البيض يفقس ويتطور وينجح في وصول الى الطور الكامل </a:t>
            </a:r>
          </a:p>
          <a:p>
            <a:r>
              <a:rPr lang="ar-SA" dirty="0"/>
              <a:t>او ان بعض الطفيليات تضع بيضة واحدة داخل جسم العائل وان جنين هذه البيضة تنقسم عدة انقسامات اختزالية واعتيادية ونتيجة الى ذلك تتكون اجنة عديدة 2و4 8 و16 و32 ، 64   الخ وكل جنين ينتج </a:t>
            </a:r>
          </a:p>
          <a:p>
            <a:r>
              <a:rPr lang="ar-SA" dirty="0"/>
              <a:t>فرد واحد وتسمى هذه الحالة </a:t>
            </a:r>
            <a:r>
              <a:rPr lang="en-US" dirty="0" err="1"/>
              <a:t>polyembryony</a:t>
            </a:r>
            <a:r>
              <a:rPr lang="en-US" dirty="0"/>
              <a:t> . </a:t>
            </a:r>
          </a:p>
          <a:p>
            <a:endParaRPr lang="ar-SA" dirty="0"/>
          </a:p>
        </p:txBody>
      </p:sp>
    </p:spTree>
    <p:extLst>
      <p:ext uri="{BB962C8B-B14F-4D97-AF65-F5344CB8AC3E}">
        <p14:creationId xmlns:p14="http://schemas.microsoft.com/office/powerpoint/2010/main" val="2532636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304800"/>
            <a:ext cx="8229600" cy="1143000"/>
          </a:xfrm>
        </p:spPr>
        <p:txBody>
          <a:bodyPr>
            <a:normAutofit fontScale="90000"/>
          </a:bodyPr>
          <a:lstStyle/>
          <a:p>
            <a:r>
              <a:rPr lang="en-US" sz="3100" dirty="0"/>
              <a:t>What are the indications that confirm that the larvae of the host contain parasites</a:t>
            </a:r>
            <a:r>
              <a:rPr lang="en-US" dirty="0"/>
              <a:t>?</a:t>
            </a:r>
            <a:endParaRPr lang="ar-SA" dirty="0"/>
          </a:p>
        </p:txBody>
      </p:sp>
      <p:sp>
        <p:nvSpPr>
          <p:cNvPr id="3" name="عنصر نائب للمحتوى 2"/>
          <p:cNvSpPr>
            <a:spLocks noGrp="1"/>
          </p:cNvSpPr>
          <p:nvPr>
            <p:ph idx="1"/>
          </p:nvPr>
        </p:nvSpPr>
        <p:spPr/>
        <p:txBody>
          <a:bodyPr>
            <a:normAutofit fontScale="55000" lnSpcReduction="20000"/>
          </a:bodyPr>
          <a:lstStyle/>
          <a:p>
            <a:pPr algn="l"/>
            <a:r>
              <a:rPr lang="en-US" dirty="0"/>
              <a:t>1- The presence of black or coffee scars on the body of the parasitized larvae is the place where the parasite larva enters the body of the host larva, where after hatching the eggs of the parasite sticking to the wall of the host larva, the wall is injured and the tissues from which the parasite larva enters die, and its color is coffee or black and its shape is irregular according to the nature of the wound.</a:t>
            </a:r>
          </a:p>
          <a:p>
            <a:pPr algn="l"/>
            <a:r>
              <a:rPr lang="en-US" dirty="0"/>
              <a:t>2- The internal parasites can be observed in the dead larvae by pricking the dead larva with a needle, so the parasite moves, and sometimes it is thought that the host larva is alive because of this movement</a:t>
            </a:r>
          </a:p>
          <a:p>
            <a:pPr algn="l"/>
            <a:r>
              <a:rPr lang="en-US" dirty="0"/>
              <a:t>Sometimes we find that many parasitoid larvae carry more than one parasite inside the host’s body and this results in either that the parasite lays more than one egg inside the tissues of the larva’s body and that these eggs hatch and develop and succeed in reaching the full stage</a:t>
            </a:r>
          </a:p>
          <a:p>
            <a:pPr algn="l"/>
            <a:r>
              <a:rPr lang="en-US" dirty="0"/>
              <a:t>Or that some parasites lay one egg inside the host’s body, and the embryo of this egg divides by several reduction and normal divisions, and as a result many embryos are formed, 2, 4, 8, 16, 32, 64 etc. Each embryo produces</a:t>
            </a:r>
          </a:p>
          <a:p>
            <a:pPr algn="l"/>
            <a:r>
              <a:rPr lang="en-US" dirty="0"/>
              <a:t>One individual and this condition is called </a:t>
            </a:r>
            <a:r>
              <a:rPr lang="en-US" dirty="0" err="1"/>
              <a:t>polyembryony</a:t>
            </a:r>
            <a:endParaRPr lang="ar-SA" dirty="0"/>
          </a:p>
        </p:txBody>
      </p:sp>
    </p:spTree>
    <p:extLst>
      <p:ext uri="{BB962C8B-B14F-4D97-AF65-F5344CB8AC3E}">
        <p14:creationId xmlns:p14="http://schemas.microsoft.com/office/powerpoint/2010/main" val="3178456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3- الكثافة العددية لطفيليات العذارى </a:t>
            </a:r>
          </a:p>
        </p:txBody>
      </p:sp>
      <p:sp>
        <p:nvSpPr>
          <p:cNvPr id="3" name="عنصر نائب للمحتوى 2"/>
          <p:cNvSpPr>
            <a:spLocks noGrp="1"/>
          </p:cNvSpPr>
          <p:nvPr>
            <p:ph idx="1"/>
          </p:nvPr>
        </p:nvSpPr>
        <p:spPr/>
        <p:txBody>
          <a:bodyPr>
            <a:normAutofit fontScale="85000" lnSpcReduction="20000"/>
          </a:bodyPr>
          <a:lstStyle/>
          <a:p>
            <a:r>
              <a:rPr lang="ar-SA" dirty="0"/>
              <a:t>تجمع عذارى الافة الحشرية من الاماكن المتواجدة عليها ما بين الاوراق النباتية المتساقطة او من شقوق التربة او تحت قلف الاشجار ، ان العذارى المتطفل عليها يكون شكلها غير طبيعي ولونها مغبر ونلاحظ انها اصغر حجما من العذارى الاعتيادية حيث ان بعض اليرقات المتقدمة بالعمر عند يهاجمها الطفيل بوضع البيض على جسمها فأنها سوف تقصر من عمرها وتتعذر بأسرع من مثيلاتها حتى لو كانت غير مكتملة النمو او تتعذر بانسلاخ اقل من مثيلاتها . فالتطفل على العذارى اما يكون يصوره مباشرة على العذارى حيث يقوم الطفيل بوضع البيض على العذراء ويفقس البيض داخل جسم العذراء عن طريق الانسجة الرخوة بين الحلقات وان اماكن دولها على شكل ندب سوداء غير منتظمة وتحسب النسب المئوية الحقيقية للتطفل بإحصاء عدد العذارى المتطفل عليها لكل طفيل نسبة الى العدد الكلي للأفة الحشرية . </a:t>
            </a:r>
          </a:p>
          <a:p>
            <a:endParaRPr lang="ar-SA" dirty="0"/>
          </a:p>
        </p:txBody>
      </p:sp>
    </p:spTree>
    <p:extLst>
      <p:ext uri="{BB962C8B-B14F-4D97-AF65-F5344CB8AC3E}">
        <p14:creationId xmlns:p14="http://schemas.microsoft.com/office/powerpoint/2010/main" val="1181176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متى تكافح الافة؟</a:t>
            </a:r>
          </a:p>
        </p:txBody>
      </p:sp>
      <p:sp>
        <p:nvSpPr>
          <p:cNvPr id="3" name="عنصر نائب للمحتوى 2"/>
          <p:cNvSpPr>
            <a:spLocks noGrp="1"/>
          </p:cNvSpPr>
          <p:nvPr>
            <p:ph idx="1"/>
          </p:nvPr>
        </p:nvSpPr>
        <p:spPr/>
        <p:txBody>
          <a:bodyPr/>
          <a:lstStyle/>
          <a:p>
            <a:r>
              <a:rPr lang="ar-SA" dirty="0"/>
              <a:t>لمعرفة طرق المكافحة الملائمة اقتصاديا ضد الآفات يجب الحصول على معلومات دقيقة عن الخسائر الاقتصادية ضد الآفات ولهذا السبب يجب معرفة الحد الاقتصادي الحرج .</a:t>
            </a:r>
          </a:p>
          <a:p>
            <a:r>
              <a:rPr lang="ar-SA" dirty="0"/>
              <a:t>الحد الاقتصادي الحرج </a:t>
            </a:r>
            <a:r>
              <a:rPr lang="en-US" dirty="0"/>
              <a:t>Economic threshold: </a:t>
            </a:r>
            <a:r>
              <a:rPr lang="ar-SA" dirty="0"/>
              <a:t>هو مستوى الضرر الذي تحدثه الافة والذي يجب عنده استخدام طرق المكافحة . هناك مصطلحان يستخدمان دائما عند دراسة اساليب المكافحة وهما :</a:t>
            </a:r>
          </a:p>
          <a:p>
            <a:endParaRPr lang="ar-SA" dirty="0"/>
          </a:p>
        </p:txBody>
      </p:sp>
    </p:spTree>
    <p:extLst>
      <p:ext uri="{BB962C8B-B14F-4D97-AF65-F5344CB8AC3E}">
        <p14:creationId xmlns:p14="http://schemas.microsoft.com/office/powerpoint/2010/main" val="660906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3- The population density of the pupae parasites</a:t>
            </a:r>
            <a:endParaRPr lang="ar-SA" dirty="0"/>
          </a:p>
        </p:txBody>
      </p:sp>
      <p:sp>
        <p:nvSpPr>
          <p:cNvPr id="3" name="عنصر نائب للمحتوى 2"/>
          <p:cNvSpPr>
            <a:spLocks noGrp="1"/>
          </p:cNvSpPr>
          <p:nvPr>
            <p:ph idx="1"/>
          </p:nvPr>
        </p:nvSpPr>
        <p:spPr/>
        <p:txBody>
          <a:bodyPr>
            <a:normAutofit fontScale="85000" lnSpcReduction="20000"/>
          </a:bodyPr>
          <a:lstStyle/>
          <a:p>
            <a:pPr algn="l"/>
            <a:r>
              <a:rPr lang="en-US" dirty="0"/>
              <a:t>Insect pest pupae gather from the places on it between fallen plant leaves or from cracks in the soil or under the bark of trees. On her body, she will shorten her life and become impossible faster than her counterparts, even if she is incomplete or unable to shed less than her counterparts. Parasitism on virgins is either depicted directly on virgins, where the parasite lays eggs on the virgin, and the eggs hatch inside the body of the virgin through the soft tissues between the rings, and their places are in the form of irregular black scars. The real percentages of parasitism are calculated by counting the number of parasitized virgins for each parasite relative to The total number of the insect pest</a:t>
            </a:r>
            <a:endParaRPr lang="ar-SA" dirty="0"/>
          </a:p>
        </p:txBody>
      </p:sp>
    </p:spTree>
    <p:extLst>
      <p:ext uri="{BB962C8B-B14F-4D97-AF65-F5344CB8AC3E}">
        <p14:creationId xmlns:p14="http://schemas.microsoft.com/office/powerpoint/2010/main" val="4170928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الكثافة العددية لطفيليات الحشرات الكاملة </a:t>
            </a:r>
            <a:endParaRPr lang="ar-SA" dirty="0"/>
          </a:p>
        </p:txBody>
      </p:sp>
      <p:sp>
        <p:nvSpPr>
          <p:cNvPr id="3" name="عنصر نائب للمحتوى 2"/>
          <p:cNvSpPr>
            <a:spLocks noGrp="1"/>
          </p:cNvSpPr>
          <p:nvPr>
            <p:ph idx="1"/>
          </p:nvPr>
        </p:nvSpPr>
        <p:spPr/>
        <p:txBody>
          <a:bodyPr/>
          <a:lstStyle/>
          <a:p>
            <a:r>
              <a:rPr lang="ar-SA" dirty="0"/>
              <a:t>تجمع الحشرات الكاملة للعائل المتطفل عليه باستخدام طرق الصيد  وتعزل الحشرات المتطفل عليها الخاملة من الحشرات السليمة الطبيعية الحركة وتفحص لمعرفة اذ كان التطفل داخلي او خارجي ثم تحسب نسبة التطفل وتتبع هذه الطريقة للأطوار غير كاملة للطفيل اما الاطوار الكاملة للطفيل فتحسب بعد جمعها باستخدام طرق الصيد .</a:t>
            </a:r>
          </a:p>
          <a:p>
            <a:endParaRPr lang="ar-SA" dirty="0"/>
          </a:p>
        </p:txBody>
      </p:sp>
    </p:spTree>
    <p:extLst>
      <p:ext uri="{BB962C8B-B14F-4D97-AF65-F5344CB8AC3E}">
        <p14:creationId xmlns:p14="http://schemas.microsoft.com/office/powerpoint/2010/main" val="2133566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Density of adult parasites</a:t>
            </a:r>
            <a:endParaRPr lang="ar-SA" dirty="0"/>
          </a:p>
        </p:txBody>
      </p:sp>
      <p:sp>
        <p:nvSpPr>
          <p:cNvPr id="3" name="عنصر نائب للمحتوى 2"/>
          <p:cNvSpPr>
            <a:spLocks noGrp="1"/>
          </p:cNvSpPr>
          <p:nvPr>
            <p:ph idx="1"/>
          </p:nvPr>
        </p:nvSpPr>
        <p:spPr/>
        <p:txBody>
          <a:bodyPr/>
          <a:lstStyle/>
          <a:p>
            <a:pPr algn="l"/>
            <a:r>
              <a:rPr lang="en-US" dirty="0"/>
              <a:t>The whole insects of the parasitized host are collected using hunting methods, and the intrusive </a:t>
            </a:r>
            <a:r>
              <a:rPr lang="en-US" dirty="0" err="1"/>
              <a:t>intrusive</a:t>
            </a:r>
            <a:r>
              <a:rPr lang="en-US" dirty="0"/>
              <a:t> insects are isolated from the healthy, natural movement insects. They are examined to see if the parasitism is internal or external. Then the parasitism percentage is calculated and this method is followed for the incomplete stages of the parasite.</a:t>
            </a:r>
          </a:p>
          <a:p>
            <a:endParaRPr lang="ar-SA" dirty="0"/>
          </a:p>
        </p:txBody>
      </p:sp>
    </p:spTree>
    <p:extLst>
      <p:ext uri="{BB962C8B-B14F-4D97-AF65-F5344CB8AC3E}">
        <p14:creationId xmlns:p14="http://schemas.microsoft.com/office/powerpoint/2010/main" val="3721573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نقل الطفيليات والمفترسات </a:t>
            </a:r>
          </a:p>
        </p:txBody>
      </p:sp>
      <p:sp>
        <p:nvSpPr>
          <p:cNvPr id="3" name="عنصر نائب للمحتوى 2"/>
          <p:cNvSpPr>
            <a:spLocks noGrp="1"/>
          </p:cNvSpPr>
          <p:nvPr>
            <p:ph idx="1"/>
          </p:nvPr>
        </p:nvSpPr>
        <p:spPr/>
        <p:txBody>
          <a:bodyPr>
            <a:normAutofit fontScale="62500" lnSpcReduction="20000"/>
          </a:bodyPr>
          <a:lstStyle/>
          <a:p>
            <a:r>
              <a:rPr lang="ar-SA" dirty="0"/>
              <a:t>تعتمد الطريقة المستعملة في نقل او تعبئة الحشرات على طور النموذج الحشري شحنه وحالته الفسيولوجية وطول الفترة التي تستغرقها عملية الشحن والنقل . واحيانا تتأخر عملية شحن الطفيليات او المفترسات من موطنها الى مناطق اخرى او دول اخرى اسابيع وشهور وهناك وسائل متبعة لهذه العملية : </a:t>
            </a:r>
          </a:p>
          <a:p>
            <a:r>
              <a:rPr lang="ar-SA" dirty="0"/>
              <a:t>1- لصق الاطوار المراد تعبئتها على السطح المناسب مثل الورق المقوى وتتبع هذه الطريقة بنقل بعض العوائل المتطفل عيها مثل نقل بيض عائل </a:t>
            </a:r>
            <a:r>
              <a:rPr lang="en-US" dirty="0" err="1"/>
              <a:t>Trichogramma</a:t>
            </a:r>
            <a:r>
              <a:rPr lang="en-US" dirty="0"/>
              <a:t> </a:t>
            </a:r>
            <a:r>
              <a:rPr lang="en-US" dirty="0" err="1"/>
              <a:t>minutum</a:t>
            </a:r>
            <a:r>
              <a:rPr lang="en-US" dirty="0"/>
              <a:t> </a:t>
            </a:r>
          </a:p>
          <a:p>
            <a:r>
              <a:rPr lang="en-US" dirty="0"/>
              <a:t>2- </a:t>
            </a:r>
            <a:r>
              <a:rPr lang="ar-SA" dirty="0"/>
              <a:t>استعمال الكبسولات الجيلاتينية وهذه تصلح لنقل بعض الانواع مثل الخنافس </a:t>
            </a:r>
          </a:p>
          <a:p>
            <a:r>
              <a:rPr lang="ar-SA" dirty="0"/>
              <a:t>3- استعمال صناديق معدنية ذات نوافذ من الحواجز سلكية دقيقة الثقوب توضع في صندوق الارسال من الورق المقوى </a:t>
            </a:r>
          </a:p>
          <a:p>
            <a:r>
              <a:rPr lang="ar-SA" dirty="0"/>
              <a:t>4- استعمال علب الكبريت الفارغة او علي خشبية صغيرة توضع فيها الحشرات النافعة فرديا مع وضع طحالب داخل العلبة لحفظ الرطوبة وقد استعملت هذه الطريقة بنجاح لنقل خنفساء </a:t>
            </a:r>
            <a:r>
              <a:rPr lang="ar-SA" dirty="0" err="1"/>
              <a:t>الكالوسوما</a:t>
            </a:r>
            <a:r>
              <a:rPr lang="ar-SA" dirty="0"/>
              <a:t> </a:t>
            </a:r>
          </a:p>
          <a:p>
            <a:r>
              <a:rPr lang="ar-SA" dirty="0"/>
              <a:t>5- تعبئة العذارى في نشارة الخشب المبلل قليل جدا بالماء </a:t>
            </a:r>
          </a:p>
          <a:p>
            <a:r>
              <a:rPr lang="ar-SA" dirty="0"/>
              <a:t>6- حفظ الشحنات على درجات حرارة بين 4.5 -7 م وامداد الحشرات بالغذاء طيلة الفترة </a:t>
            </a:r>
          </a:p>
          <a:p>
            <a:endParaRPr lang="ar-SA" dirty="0"/>
          </a:p>
        </p:txBody>
      </p:sp>
    </p:spTree>
    <p:extLst>
      <p:ext uri="{BB962C8B-B14F-4D97-AF65-F5344CB8AC3E}">
        <p14:creationId xmlns:p14="http://schemas.microsoft.com/office/powerpoint/2010/main" val="263329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Transfer of parasites and predators</a:t>
            </a:r>
            <a:endParaRPr lang="ar-SA" dirty="0"/>
          </a:p>
        </p:txBody>
      </p:sp>
      <p:sp>
        <p:nvSpPr>
          <p:cNvPr id="3" name="عنصر نائب للمحتوى 2"/>
          <p:cNvSpPr>
            <a:spLocks noGrp="1"/>
          </p:cNvSpPr>
          <p:nvPr>
            <p:ph idx="1"/>
          </p:nvPr>
        </p:nvSpPr>
        <p:spPr/>
        <p:txBody>
          <a:bodyPr>
            <a:normAutofit fontScale="55000" lnSpcReduction="20000"/>
          </a:bodyPr>
          <a:lstStyle/>
          <a:p>
            <a:pPr algn="l"/>
            <a:r>
              <a:rPr lang="en-US" dirty="0"/>
              <a:t>The method used in transporting or packing insects depends on the stage of the insect model, its shipment, its physiological state, and the length of time that the shipping and transport process takes. Sometimes the process of shipping parasites or predators from their homeland to other regions or other countries is delayed for weeks and months. There are methods for this process:</a:t>
            </a:r>
          </a:p>
          <a:p>
            <a:pPr algn="l"/>
            <a:r>
              <a:rPr lang="en-US" dirty="0"/>
              <a:t>1- Paste the mites to be filled on the appropriate surface, such as cardboard, and this method is followed by transferring some intrusive families, such as transferring the eggs of the </a:t>
            </a:r>
            <a:r>
              <a:rPr lang="en-US" dirty="0" err="1"/>
              <a:t>Trichogramma</a:t>
            </a:r>
            <a:r>
              <a:rPr lang="en-US" dirty="0"/>
              <a:t> </a:t>
            </a:r>
            <a:r>
              <a:rPr lang="en-US" dirty="0" err="1"/>
              <a:t>minutum</a:t>
            </a:r>
            <a:endParaRPr lang="en-US" dirty="0"/>
          </a:p>
          <a:p>
            <a:pPr algn="l"/>
            <a:r>
              <a:rPr lang="en-US" dirty="0"/>
              <a:t>2- Using gelatin capsules and these are suitable for transporting some species such as beetles</a:t>
            </a:r>
          </a:p>
          <a:p>
            <a:pPr algn="l"/>
            <a:r>
              <a:rPr lang="en-US" dirty="0"/>
              <a:t>3- The use of metal boxes with windows of fine wire mesh screens placed in the cardboard mailing box</a:t>
            </a:r>
          </a:p>
          <a:p>
            <a:pPr algn="l"/>
            <a:r>
              <a:rPr lang="en-US" dirty="0"/>
              <a:t>4- Using empty matches or on small wooden boxes in which beneficial insects are placed individually, with algae placed inside the box to preserve moisture.</a:t>
            </a:r>
          </a:p>
          <a:p>
            <a:pPr algn="l"/>
            <a:r>
              <a:rPr lang="en-US" dirty="0"/>
              <a:t>5- Filling the virgins in sawdust slightly moistened with water</a:t>
            </a:r>
          </a:p>
          <a:p>
            <a:pPr algn="l"/>
            <a:r>
              <a:rPr lang="en-US" dirty="0"/>
              <a:t>6- Keeping shipments at temperatures between 4.5-7 C and supplying insects with food throughout the period</a:t>
            </a:r>
          </a:p>
          <a:p>
            <a:endParaRPr lang="ar-SA" dirty="0"/>
          </a:p>
        </p:txBody>
      </p:sp>
    </p:spTree>
    <p:extLst>
      <p:ext uri="{BB962C8B-B14F-4D97-AF65-F5344CB8AC3E}">
        <p14:creationId xmlns:p14="http://schemas.microsoft.com/office/powerpoint/2010/main" val="1719368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الكثافة العددية للمفترسات </a:t>
            </a:r>
          </a:p>
        </p:txBody>
      </p:sp>
      <p:sp>
        <p:nvSpPr>
          <p:cNvPr id="3" name="عنصر نائب للمحتوى 2"/>
          <p:cNvSpPr>
            <a:spLocks noGrp="1"/>
          </p:cNvSpPr>
          <p:nvPr>
            <p:ph idx="1"/>
          </p:nvPr>
        </p:nvSpPr>
        <p:spPr/>
        <p:txBody>
          <a:bodyPr>
            <a:normAutofit fontScale="47500" lnSpcReduction="20000"/>
          </a:bodyPr>
          <a:lstStyle/>
          <a:p>
            <a:r>
              <a:rPr lang="ar-SA" dirty="0"/>
              <a:t>1- مفترسات تفترس ضحايا ها وهي في الطور اليرقي ( المفترس في الطور اليرقي ) اما الحشرة الكاملة فهي حرة في تغذيتها ( ليست مفترسة او طفيلية ) ومثالها </a:t>
            </a:r>
          </a:p>
          <a:p>
            <a:r>
              <a:rPr lang="ar-SA" dirty="0"/>
              <a:t>اسد المن </a:t>
            </a:r>
            <a:r>
              <a:rPr lang="en-US" dirty="0" err="1"/>
              <a:t>Chrysopa</a:t>
            </a:r>
            <a:r>
              <a:rPr lang="en-US" dirty="0"/>
              <a:t> </a:t>
            </a:r>
            <a:r>
              <a:rPr lang="en-US" dirty="0" err="1"/>
              <a:t>carnea</a:t>
            </a:r>
            <a:r>
              <a:rPr lang="en-US" dirty="0"/>
              <a:t> </a:t>
            </a:r>
            <a:r>
              <a:rPr lang="en-US" dirty="0" err="1"/>
              <a:t>Steph</a:t>
            </a:r>
            <a:r>
              <a:rPr lang="en-US" dirty="0"/>
              <a:t>              ( </a:t>
            </a:r>
            <a:r>
              <a:rPr lang="en-US" dirty="0" err="1"/>
              <a:t>Chrysopisdae</a:t>
            </a:r>
            <a:r>
              <a:rPr lang="en-US" dirty="0"/>
              <a:t> : : </a:t>
            </a:r>
            <a:r>
              <a:rPr lang="en-US" dirty="0" err="1"/>
              <a:t>Neuroptera</a:t>
            </a:r>
            <a:r>
              <a:rPr lang="en-US" dirty="0"/>
              <a:t> ) ) </a:t>
            </a:r>
          </a:p>
          <a:p>
            <a:r>
              <a:rPr lang="ar-SA" dirty="0"/>
              <a:t>ذبابة </a:t>
            </a:r>
            <a:r>
              <a:rPr lang="ar-SA" dirty="0" err="1"/>
              <a:t>السرفس</a:t>
            </a:r>
            <a:r>
              <a:rPr lang="ar-SA" dirty="0"/>
              <a:t> </a:t>
            </a:r>
            <a:r>
              <a:rPr lang="en-US" dirty="0" err="1"/>
              <a:t>Syrphus</a:t>
            </a:r>
            <a:r>
              <a:rPr lang="en-US" dirty="0"/>
              <a:t> corolla ( F)    </a:t>
            </a:r>
            <a:r>
              <a:rPr lang="en-US" dirty="0" err="1"/>
              <a:t>Syrphidae</a:t>
            </a:r>
            <a:r>
              <a:rPr lang="en-US" dirty="0"/>
              <a:t> : </a:t>
            </a:r>
            <a:r>
              <a:rPr lang="en-US" dirty="0" err="1"/>
              <a:t>Diptera</a:t>
            </a:r>
            <a:r>
              <a:rPr lang="en-US" dirty="0"/>
              <a:t> )     </a:t>
            </a:r>
          </a:p>
          <a:p>
            <a:r>
              <a:rPr lang="ar-SA" dirty="0"/>
              <a:t>تفترس الانواع السابقة اعداد كبيرة من المن والحشر ات القشرية وغيرها</a:t>
            </a:r>
          </a:p>
          <a:p>
            <a:r>
              <a:rPr lang="ar-SA" dirty="0"/>
              <a:t>2- مفترسات تفترس ضحايا ها وهي في طور الحشرة الكاملة مثل الزنبور </a:t>
            </a:r>
          </a:p>
          <a:p>
            <a:r>
              <a:rPr lang="en-US" dirty="0"/>
              <a:t>Vespa </a:t>
            </a:r>
            <a:r>
              <a:rPr lang="en-US" dirty="0" err="1"/>
              <a:t>orientalis</a:t>
            </a:r>
            <a:r>
              <a:rPr lang="en-US" dirty="0"/>
              <a:t> L(. </a:t>
            </a:r>
            <a:r>
              <a:rPr lang="en-US" dirty="0" err="1"/>
              <a:t>Vespidae</a:t>
            </a:r>
            <a:r>
              <a:rPr lang="en-US" dirty="0"/>
              <a:t> : Hymenoptera)   </a:t>
            </a:r>
            <a:r>
              <a:rPr lang="ar-SA" dirty="0"/>
              <a:t>يفترس الزنبور الاحمر النحل ويعض يرقات رتب الحشرات </a:t>
            </a:r>
          </a:p>
          <a:p>
            <a:r>
              <a:rPr lang="ar-SA" dirty="0"/>
              <a:t>3- مفترسات تفترس ضحاياها وهي في طوري اليرقة او الحورية والحشرة الكاملة وهي انواع كثيرة منها مجموعة ابو العيد وفرس النبي </a:t>
            </a:r>
            <a:r>
              <a:rPr lang="ar-SA" dirty="0" err="1"/>
              <a:t>والرعاشات</a:t>
            </a:r>
            <a:r>
              <a:rPr lang="ar-SA" dirty="0"/>
              <a:t> . مثالها ابو العيد ذو سبع فقط </a:t>
            </a:r>
          </a:p>
          <a:p>
            <a:r>
              <a:rPr lang="en-US" dirty="0" err="1"/>
              <a:t>Coccinella</a:t>
            </a:r>
            <a:r>
              <a:rPr lang="en-US" dirty="0"/>
              <a:t> </a:t>
            </a:r>
            <a:r>
              <a:rPr lang="en-US" dirty="0" err="1"/>
              <a:t>septempunctata</a:t>
            </a:r>
            <a:r>
              <a:rPr lang="en-US" dirty="0"/>
              <a:t> L. </a:t>
            </a:r>
          </a:p>
          <a:p>
            <a:r>
              <a:rPr lang="en-US" dirty="0" err="1"/>
              <a:t>Coccinellidae</a:t>
            </a:r>
            <a:r>
              <a:rPr lang="en-US" dirty="0"/>
              <a:t> : </a:t>
            </a:r>
            <a:r>
              <a:rPr lang="en-US" dirty="0" err="1"/>
              <a:t>Coleoptera</a:t>
            </a:r>
            <a:r>
              <a:rPr lang="en-US" dirty="0"/>
              <a:t> </a:t>
            </a:r>
          </a:p>
          <a:p>
            <a:r>
              <a:rPr lang="ar-SA" dirty="0"/>
              <a:t>فرس النبي </a:t>
            </a:r>
            <a:r>
              <a:rPr lang="en-US" dirty="0"/>
              <a:t>Mantis </a:t>
            </a:r>
            <a:r>
              <a:rPr lang="en-US" dirty="0" err="1"/>
              <a:t>religiosa</a:t>
            </a:r>
            <a:r>
              <a:rPr lang="en-US" dirty="0"/>
              <a:t> L(  </a:t>
            </a:r>
            <a:r>
              <a:rPr lang="en-US" dirty="0" err="1"/>
              <a:t>Mantidae</a:t>
            </a:r>
            <a:r>
              <a:rPr lang="en-US" dirty="0"/>
              <a:t> : </a:t>
            </a:r>
            <a:r>
              <a:rPr lang="en-US" dirty="0" err="1"/>
              <a:t>Dictyoptera</a:t>
            </a:r>
            <a:r>
              <a:rPr lang="en-US" dirty="0"/>
              <a:t>) </a:t>
            </a:r>
          </a:p>
          <a:p>
            <a:r>
              <a:rPr lang="ar-SA" dirty="0"/>
              <a:t>الرعاش الصغير   (</a:t>
            </a:r>
            <a:r>
              <a:rPr lang="en-US" dirty="0" err="1"/>
              <a:t>Ischnura</a:t>
            </a:r>
            <a:r>
              <a:rPr lang="en-US" dirty="0"/>
              <a:t> </a:t>
            </a:r>
            <a:r>
              <a:rPr lang="en-US" dirty="0" err="1"/>
              <a:t>senegalensis</a:t>
            </a:r>
            <a:r>
              <a:rPr lang="en-US" dirty="0"/>
              <a:t>  ( </a:t>
            </a:r>
            <a:r>
              <a:rPr lang="en-US" dirty="0" err="1"/>
              <a:t>Agrionidae</a:t>
            </a:r>
            <a:r>
              <a:rPr lang="en-US" dirty="0"/>
              <a:t> : </a:t>
            </a:r>
            <a:r>
              <a:rPr lang="en-US" dirty="0" err="1"/>
              <a:t>Odonata</a:t>
            </a:r>
            <a:r>
              <a:rPr lang="en-US" dirty="0"/>
              <a:t> </a:t>
            </a:r>
          </a:p>
          <a:p>
            <a:r>
              <a:rPr lang="en-US" dirty="0"/>
              <a:t> </a:t>
            </a:r>
            <a:r>
              <a:rPr lang="ar-SA" dirty="0"/>
              <a:t>الرعاش الكبير </a:t>
            </a:r>
            <a:r>
              <a:rPr lang="en-US" dirty="0" err="1"/>
              <a:t>Hemianex</a:t>
            </a:r>
            <a:r>
              <a:rPr lang="en-US" dirty="0"/>
              <a:t>  </a:t>
            </a:r>
            <a:r>
              <a:rPr lang="en-US" dirty="0" err="1"/>
              <a:t>ephippiger</a:t>
            </a:r>
            <a:r>
              <a:rPr lang="en-US" dirty="0"/>
              <a:t>   ( </a:t>
            </a:r>
            <a:r>
              <a:rPr lang="en-US" dirty="0" err="1"/>
              <a:t>Aeschinidae</a:t>
            </a:r>
            <a:r>
              <a:rPr lang="en-US" dirty="0"/>
              <a:t> : </a:t>
            </a:r>
            <a:r>
              <a:rPr lang="en-US" dirty="0" err="1"/>
              <a:t>Odonata</a:t>
            </a:r>
            <a:r>
              <a:rPr lang="en-US" dirty="0"/>
              <a:t>) </a:t>
            </a:r>
          </a:p>
          <a:p>
            <a:r>
              <a:rPr lang="ar-SA" dirty="0"/>
              <a:t>وجد انواع عديدة من المفترسات وبكثافة عالية في البيئة العراقية تعمل ذاتياً بكفاءة عالية وتقلل من الآفات الحشرية </a:t>
            </a:r>
          </a:p>
          <a:p>
            <a:r>
              <a:rPr lang="ar-SA" dirty="0"/>
              <a:t>هناك نماذج مختلفة للافتراس وتصنف انواع المفترسات </a:t>
            </a:r>
          </a:p>
          <a:p>
            <a:endParaRPr lang="ar-SA" dirty="0"/>
          </a:p>
        </p:txBody>
      </p:sp>
    </p:spTree>
    <p:extLst>
      <p:ext uri="{BB962C8B-B14F-4D97-AF65-F5344CB8AC3E}">
        <p14:creationId xmlns:p14="http://schemas.microsoft.com/office/powerpoint/2010/main" val="3362918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Density of predators</a:t>
            </a:r>
            <a:endParaRPr lang="ar-SA" dirty="0"/>
          </a:p>
        </p:txBody>
      </p:sp>
      <p:sp>
        <p:nvSpPr>
          <p:cNvPr id="3" name="عنصر نائب للمحتوى 2"/>
          <p:cNvSpPr>
            <a:spLocks noGrp="1"/>
          </p:cNvSpPr>
          <p:nvPr>
            <p:ph idx="1"/>
          </p:nvPr>
        </p:nvSpPr>
        <p:spPr/>
        <p:txBody>
          <a:bodyPr>
            <a:normAutofit fontScale="47500" lnSpcReduction="20000"/>
          </a:bodyPr>
          <a:lstStyle/>
          <a:p>
            <a:pPr algn="l"/>
            <a:r>
              <a:rPr lang="en-US" dirty="0"/>
              <a:t>1- Predators that prey on their victims while they are in the larval stage (the predator in the larval stage). As for the whole insect, it is free to feed (not a predator or a parasite).</a:t>
            </a:r>
          </a:p>
          <a:p>
            <a:pPr algn="l"/>
            <a:r>
              <a:rPr lang="en-US" dirty="0"/>
              <a:t>Lion Aphid (</a:t>
            </a:r>
            <a:r>
              <a:rPr lang="en-US" dirty="0" err="1"/>
              <a:t>Chrysopa</a:t>
            </a:r>
            <a:r>
              <a:rPr lang="en-US" dirty="0"/>
              <a:t> </a:t>
            </a:r>
            <a:r>
              <a:rPr lang="en-US" dirty="0" err="1"/>
              <a:t>carnea</a:t>
            </a:r>
            <a:r>
              <a:rPr lang="en-US" dirty="0"/>
              <a:t> </a:t>
            </a:r>
            <a:r>
              <a:rPr lang="en-US" dirty="0" err="1"/>
              <a:t>Steph</a:t>
            </a:r>
            <a:r>
              <a:rPr lang="en-US" dirty="0"/>
              <a:t> (</a:t>
            </a:r>
            <a:r>
              <a:rPr lang="en-US" dirty="0" err="1"/>
              <a:t>Chrysopisdae</a:t>
            </a:r>
            <a:r>
              <a:rPr lang="en-US" dirty="0"/>
              <a:t>:: </a:t>
            </a:r>
            <a:r>
              <a:rPr lang="en-US" dirty="0" err="1"/>
              <a:t>Neuroptera</a:t>
            </a:r>
            <a:r>
              <a:rPr lang="en-US" dirty="0"/>
              <a:t>))</a:t>
            </a:r>
          </a:p>
          <a:p>
            <a:pPr algn="l"/>
            <a:r>
              <a:rPr lang="en-US" dirty="0" err="1"/>
              <a:t>Syrphus</a:t>
            </a:r>
            <a:r>
              <a:rPr lang="en-US" dirty="0"/>
              <a:t> corolla (F) </a:t>
            </a:r>
            <a:r>
              <a:rPr lang="en-US" dirty="0" err="1"/>
              <a:t>Syrphidae</a:t>
            </a:r>
            <a:r>
              <a:rPr lang="en-US" dirty="0"/>
              <a:t> : </a:t>
            </a:r>
            <a:r>
              <a:rPr lang="en-US" dirty="0" err="1"/>
              <a:t>Diptera</a:t>
            </a:r>
            <a:endParaRPr lang="en-US" dirty="0"/>
          </a:p>
          <a:p>
            <a:pPr algn="l"/>
            <a:r>
              <a:rPr lang="en-US" dirty="0"/>
              <a:t>The previous species prey on large numbers of aphids, scale insects, and others</a:t>
            </a:r>
          </a:p>
          <a:p>
            <a:pPr algn="l"/>
            <a:r>
              <a:rPr lang="en-US" dirty="0"/>
              <a:t>2- Predators that prey on their victims while they are in the full insect stage, such as the wasp</a:t>
            </a:r>
          </a:p>
          <a:p>
            <a:pPr algn="l"/>
            <a:r>
              <a:rPr lang="en-US" dirty="0"/>
              <a:t>Vespa </a:t>
            </a:r>
            <a:r>
              <a:rPr lang="en-US" dirty="0" err="1"/>
              <a:t>orientalis</a:t>
            </a:r>
            <a:r>
              <a:rPr lang="en-US" dirty="0"/>
              <a:t> L(. </a:t>
            </a:r>
            <a:r>
              <a:rPr lang="en-US" dirty="0" err="1"/>
              <a:t>Vespidae</a:t>
            </a:r>
            <a:r>
              <a:rPr lang="en-US" dirty="0"/>
              <a:t> : Hymenoptera) red wasp preys on bees and bites insect order larvae</a:t>
            </a:r>
          </a:p>
          <a:p>
            <a:pPr algn="l"/>
            <a:r>
              <a:rPr lang="en-US" dirty="0"/>
              <a:t>3- Predators that prey on their victims while they are in the larva or nymph stages and the full insect, which are many types, including the Abu </a:t>
            </a:r>
            <a:r>
              <a:rPr lang="en-US" dirty="0" err="1"/>
              <a:t>Eid</a:t>
            </a:r>
            <a:r>
              <a:rPr lang="en-US" dirty="0"/>
              <a:t> group, the praying mantis, and the tremors. Her example is Abu al-</a:t>
            </a:r>
            <a:r>
              <a:rPr lang="en-US" dirty="0" err="1"/>
              <a:t>Eid</a:t>
            </a:r>
            <a:r>
              <a:rPr lang="en-US" dirty="0"/>
              <a:t>, who is only seven years old</a:t>
            </a:r>
          </a:p>
          <a:p>
            <a:pPr algn="l"/>
            <a:r>
              <a:rPr lang="en-US" dirty="0" err="1"/>
              <a:t>Coccinella</a:t>
            </a:r>
            <a:r>
              <a:rPr lang="en-US" dirty="0"/>
              <a:t> </a:t>
            </a:r>
            <a:r>
              <a:rPr lang="en-US" dirty="0" err="1"/>
              <a:t>septempunctata</a:t>
            </a:r>
            <a:r>
              <a:rPr lang="en-US" dirty="0"/>
              <a:t> L.</a:t>
            </a:r>
          </a:p>
          <a:p>
            <a:pPr algn="l"/>
            <a:r>
              <a:rPr lang="en-US" dirty="0" err="1"/>
              <a:t>Coccinellidae</a:t>
            </a:r>
            <a:r>
              <a:rPr lang="en-US" dirty="0"/>
              <a:t>: </a:t>
            </a:r>
            <a:r>
              <a:rPr lang="en-US" dirty="0" err="1"/>
              <a:t>Coleoptera</a:t>
            </a:r>
            <a:endParaRPr lang="en-US" dirty="0"/>
          </a:p>
          <a:p>
            <a:pPr algn="l"/>
            <a:r>
              <a:rPr lang="en-US" dirty="0"/>
              <a:t>Mantis </a:t>
            </a:r>
            <a:r>
              <a:rPr lang="en-US" dirty="0" err="1"/>
              <a:t>religiosa</a:t>
            </a:r>
            <a:r>
              <a:rPr lang="en-US" dirty="0"/>
              <a:t> L (</a:t>
            </a:r>
            <a:r>
              <a:rPr lang="en-US" dirty="0" err="1"/>
              <a:t>Mantidae</a:t>
            </a:r>
            <a:r>
              <a:rPr lang="en-US" dirty="0"/>
              <a:t> : </a:t>
            </a:r>
            <a:r>
              <a:rPr lang="en-US" dirty="0" err="1"/>
              <a:t>Dictyoptera</a:t>
            </a:r>
            <a:r>
              <a:rPr lang="en-US" dirty="0"/>
              <a:t>)</a:t>
            </a:r>
          </a:p>
          <a:p>
            <a:pPr algn="l"/>
            <a:r>
              <a:rPr lang="en-US" dirty="0"/>
              <a:t>Small tremor (</a:t>
            </a:r>
            <a:r>
              <a:rPr lang="en-US" dirty="0" err="1"/>
              <a:t>Ischnura</a:t>
            </a:r>
            <a:r>
              <a:rPr lang="en-US" dirty="0"/>
              <a:t> </a:t>
            </a:r>
            <a:r>
              <a:rPr lang="en-US" dirty="0" err="1"/>
              <a:t>senegalensis</a:t>
            </a:r>
            <a:r>
              <a:rPr lang="en-US" dirty="0"/>
              <a:t> (</a:t>
            </a:r>
            <a:r>
              <a:rPr lang="en-US" dirty="0" err="1"/>
              <a:t>Agrionidae</a:t>
            </a:r>
            <a:r>
              <a:rPr lang="en-US" dirty="0"/>
              <a:t>: </a:t>
            </a:r>
            <a:r>
              <a:rPr lang="en-US" dirty="0" err="1"/>
              <a:t>Odonata</a:t>
            </a:r>
            <a:r>
              <a:rPr lang="en-US" dirty="0"/>
              <a:t> .)</a:t>
            </a:r>
          </a:p>
          <a:p>
            <a:pPr algn="l"/>
            <a:r>
              <a:rPr lang="en-US" dirty="0"/>
              <a:t> </a:t>
            </a:r>
            <a:r>
              <a:rPr lang="en-US" dirty="0" err="1"/>
              <a:t>Hemianex</a:t>
            </a:r>
            <a:r>
              <a:rPr lang="en-US" dirty="0"/>
              <a:t> </a:t>
            </a:r>
            <a:r>
              <a:rPr lang="en-US" dirty="0" err="1"/>
              <a:t>epippiger</a:t>
            </a:r>
            <a:r>
              <a:rPr lang="en-US" dirty="0"/>
              <a:t> (</a:t>
            </a:r>
            <a:r>
              <a:rPr lang="en-US" dirty="0" err="1"/>
              <a:t>Aeschinidae</a:t>
            </a:r>
            <a:r>
              <a:rPr lang="en-US" dirty="0"/>
              <a:t>: </a:t>
            </a:r>
            <a:r>
              <a:rPr lang="en-US" dirty="0" err="1"/>
              <a:t>Odonata</a:t>
            </a:r>
            <a:r>
              <a:rPr lang="en-US" dirty="0"/>
              <a:t>)</a:t>
            </a:r>
          </a:p>
          <a:p>
            <a:pPr algn="l"/>
            <a:r>
              <a:rPr lang="en-US" dirty="0"/>
              <a:t>He found many types of predators with a high density in the Iraqi environment that self-works with high efficiency and reduces insect pests</a:t>
            </a:r>
          </a:p>
          <a:p>
            <a:pPr algn="l"/>
            <a:r>
              <a:rPr lang="en-US" dirty="0"/>
              <a:t>There are different models of predation and the types of predators are classified</a:t>
            </a:r>
          </a:p>
          <a:p>
            <a:endParaRPr lang="ar-SA" dirty="0"/>
          </a:p>
        </p:txBody>
      </p:sp>
    </p:spTree>
    <p:extLst>
      <p:ext uri="{BB962C8B-B14F-4D97-AF65-F5344CB8AC3E}">
        <p14:creationId xmlns:p14="http://schemas.microsoft.com/office/powerpoint/2010/main" val="2963835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8189" y="1921437"/>
            <a:ext cx="5407621" cy="388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480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7554" y="1653190"/>
            <a:ext cx="5108891" cy="44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055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2960" y="1600200"/>
            <a:ext cx="663807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4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When do you fight the pest?</a:t>
            </a:r>
            <a:endParaRPr lang="ar-SA" dirty="0"/>
          </a:p>
        </p:txBody>
      </p:sp>
      <p:sp>
        <p:nvSpPr>
          <p:cNvPr id="3" name="عنصر نائب للمحتوى 2"/>
          <p:cNvSpPr>
            <a:spLocks noGrp="1"/>
          </p:cNvSpPr>
          <p:nvPr>
            <p:ph idx="1"/>
          </p:nvPr>
        </p:nvSpPr>
        <p:spPr/>
        <p:txBody>
          <a:bodyPr>
            <a:normAutofit fontScale="92500" lnSpcReduction="10000"/>
          </a:bodyPr>
          <a:lstStyle/>
          <a:p>
            <a:pPr algn="l"/>
            <a:r>
              <a:rPr lang="en-US" dirty="0"/>
              <a:t>To know the economically appropriate control methods against pests, accurate information must be obtained about the economic losses against pests. For this reason, the critical economic limit must be known</a:t>
            </a:r>
            <a:endParaRPr lang="ar-SA" dirty="0"/>
          </a:p>
          <a:p>
            <a:pPr algn="l"/>
            <a:r>
              <a:rPr lang="en-US" dirty="0"/>
              <a:t>Economic threshold: The level of damage caused by the pest at which control methods must be used. There are two terms that are always used when studying control methods:</a:t>
            </a:r>
            <a:r>
              <a:rPr lang="ar-SA" dirty="0"/>
              <a:t>   </a:t>
            </a:r>
            <a:r>
              <a:rPr lang="en-US" dirty="0"/>
              <a:t>economic limit must be known.</a:t>
            </a:r>
            <a:endParaRPr lang="ar-SA" dirty="0"/>
          </a:p>
        </p:txBody>
      </p:sp>
    </p:spTree>
    <p:extLst>
      <p:ext uri="{BB962C8B-B14F-4D97-AF65-F5344CB8AC3E}">
        <p14:creationId xmlns:p14="http://schemas.microsoft.com/office/powerpoint/2010/main" val="3778095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8928" y="1600200"/>
            <a:ext cx="49061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589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529" y="1808651"/>
            <a:ext cx="6248942" cy="410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589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حساب الكثافة العددية للمفترسات </a:t>
            </a:r>
          </a:p>
        </p:txBody>
      </p:sp>
      <p:sp>
        <p:nvSpPr>
          <p:cNvPr id="3" name="عنصر نائب للمحتوى 2"/>
          <p:cNvSpPr>
            <a:spLocks noGrp="1"/>
          </p:cNvSpPr>
          <p:nvPr>
            <p:ph idx="1"/>
          </p:nvPr>
        </p:nvSpPr>
        <p:spPr/>
        <p:txBody>
          <a:bodyPr>
            <a:normAutofit fontScale="92500" lnSpcReduction="20000"/>
          </a:bodyPr>
          <a:lstStyle/>
          <a:p>
            <a:r>
              <a:rPr lang="ar-SA" dirty="0"/>
              <a:t>يعتمد حساب الكثافة العددية على نوع الافتراس فان كانت مفترسات في طورها اليرقي فأنها تجمع مع اعداد الافة الحشرية عند حساب كثافة الافة الحشرية حيث تؤخذ العينات اسبوعيا وتثبت اعداد المفترس ثم اعداد الافة الحشرية ولمدة عام واحد مثل ذبابة </a:t>
            </a:r>
            <a:r>
              <a:rPr lang="ar-SA" dirty="0" err="1"/>
              <a:t>السرفس</a:t>
            </a:r>
            <a:r>
              <a:rPr lang="ar-SA" dirty="0"/>
              <a:t> ام اذا كان الافتراس في طوري اليرقة والحشرية الكاملة مثل ابي العيد ذي السبع نقط فتحسب كثافة الطور اليرقي مع العينات المأخوذة الى العائل الحشري ( الضحية ) واما الحشرات الكاملة فتستعمل طريقة شبكه الصيد او مصائد او مصائد </a:t>
            </a:r>
            <a:r>
              <a:rPr lang="ar-SA" dirty="0" err="1"/>
              <a:t>شافطة</a:t>
            </a:r>
            <a:r>
              <a:rPr lang="ar-SA" dirty="0"/>
              <a:t> او اية مصائد اخرى ويجري حساب الكثافة العددية للحشرات المفترسة في طور الحشرة الكاملة مثل الزنبور الاحمر بالطرق التالية : </a:t>
            </a:r>
          </a:p>
          <a:p>
            <a:endParaRPr lang="ar-SA" dirty="0"/>
          </a:p>
        </p:txBody>
      </p:sp>
    </p:spTree>
    <p:extLst>
      <p:ext uri="{BB962C8B-B14F-4D97-AF65-F5344CB8AC3E}">
        <p14:creationId xmlns:p14="http://schemas.microsoft.com/office/powerpoint/2010/main" val="1310043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Calculation of the numerical density of predators</a:t>
            </a:r>
            <a:endParaRPr lang="ar-SA" dirty="0"/>
          </a:p>
        </p:txBody>
      </p:sp>
      <p:sp>
        <p:nvSpPr>
          <p:cNvPr id="3" name="عنصر نائب للمحتوى 2"/>
          <p:cNvSpPr>
            <a:spLocks noGrp="1"/>
          </p:cNvSpPr>
          <p:nvPr>
            <p:ph idx="1"/>
          </p:nvPr>
        </p:nvSpPr>
        <p:spPr/>
        <p:txBody>
          <a:bodyPr>
            <a:normAutofit fontScale="77500" lnSpcReduction="20000"/>
          </a:bodyPr>
          <a:lstStyle/>
          <a:p>
            <a:pPr algn="l"/>
            <a:r>
              <a:rPr lang="en-US" dirty="0"/>
              <a:t>The calculation of the numerical density depends on the type of predation. If they are predators in the larval stage, they are combined with the insect / pest for the calculation of the density of the insect pest, where samples are taken weekly and prove the number of the predator and then the preparation of the insect pest for a period of one year, such as the </a:t>
            </a:r>
            <a:r>
              <a:rPr lang="en-US" dirty="0" err="1"/>
              <a:t>servf</a:t>
            </a:r>
            <a:r>
              <a:rPr lang="en-US" dirty="0"/>
              <a:t> fly or if predation is in the larva stage The whole insect, such as the seven-pointed Abu al-</a:t>
            </a:r>
            <a:r>
              <a:rPr lang="en-US" dirty="0" err="1"/>
              <a:t>Eid</a:t>
            </a:r>
            <a:r>
              <a:rPr lang="en-US" dirty="0"/>
              <a:t>, then calculates the density of the larval stage with the samples taken to the insect host (the victim). As for the whole insects, the method of fishing net, traps, sucker traps, or any other traps is used. The density of predatory insects is calculated in the entire insect phase, such as the red wasp In the following ways:</a:t>
            </a:r>
          </a:p>
          <a:p>
            <a:endParaRPr lang="ar-SA" dirty="0"/>
          </a:p>
        </p:txBody>
      </p:sp>
    </p:spTree>
    <p:extLst>
      <p:ext uri="{BB962C8B-B14F-4D97-AF65-F5344CB8AC3E}">
        <p14:creationId xmlns:p14="http://schemas.microsoft.com/office/powerpoint/2010/main" val="2611034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70000" lnSpcReduction="20000"/>
          </a:bodyPr>
          <a:lstStyle/>
          <a:p>
            <a:r>
              <a:rPr lang="ar-SA" dirty="0"/>
              <a:t>1- بواسطة مصائد الطعوم </a:t>
            </a:r>
            <a:r>
              <a:rPr lang="en-US" dirty="0"/>
              <a:t>bait traps  </a:t>
            </a:r>
          </a:p>
          <a:p>
            <a:r>
              <a:rPr lang="en-US" dirty="0"/>
              <a:t>2- </a:t>
            </a:r>
            <a:r>
              <a:rPr lang="ar-SA" dirty="0"/>
              <a:t>جمع خلايا الزنبور الاحمر في المنطقة وتقدير الكثافة العددية لتلك الخلايا كما يحسب معدل عدد افراد الخلية الواحدة وتحسب الكثافة العددية للأفراد اما تحديد وقت ظهورها واختفاءها فيستعان بالمصائد الطعوم </a:t>
            </a:r>
            <a:r>
              <a:rPr lang="en-US" dirty="0"/>
              <a:t>bait traps   </a:t>
            </a:r>
            <a:r>
              <a:rPr lang="ar-SA" dirty="0"/>
              <a:t>واساس عمل المصائد هو استخدام مواد جاذبة تعمل على جذب الحشرات الى مواقع القتل حيث يوضع فيها مواد جاذبة مخلوط فيها مادة سامة ومن اهم المواد التي استعملت لجذب الحشرات </a:t>
            </a:r>
          </a:p>
          <a:p>
            <a:r>
              <a:rPr lang="ar-SA" dirty="0"/>
              <a:t>1- عصير الفواكه + ماء + سكر </a:t>
            </a:r>
          </a:p>
          <a:p>
            <a:r>
              <a:rPr lang="ar-SA" dirty="0"/>
              <a:t>2- محلول سكري عادي </a:t>
            </a:r>
          </a:p>
          <a:p>
            <a:r>
              <a:rPr lang="ar-SA" dirty="0"/>
              <a:t>3- </a:t>
            </a:r>
            <a:r>
              <a:rPr lang="ar-SA" dirty="0" err="1"/>
              <a:t>طماطة</a:t>
            </a:r>
            <a:r>
              <a:rPr lang="ar-SA" dirty="0"/>
              <a:t> متخمرة او خضروات متخمرة </a:t>
            </a:r>
          </a:p>
          <a:p>
            <a:r>
              <a:rPr lang="ar-SA" dirty="0"/>
              <a:t>4- قطع من الرقي او الفواكه المتخمرة </a:t>
            </a:r>
          </a:p>
          <a:p>
            <a:r>
              <a:rPr lang="ar-SA" dirty="0"/>
              <a:t>5- قطع من اللحم الرديء المتحلل</a:t>
            </a:r>
          </a:p>
          <a:p>
            <a:r>
              <a:rPr lang="ar-SA" dirty="0"/>
              <a:t> 6- مشتقات الامونيوم </a:t>
            </a:r>
          </a:p>
          <a:p>
            <a:r>
              <a:rPr lang="ar-SA" dirty="0"/>
              <a:t>7- محلول </a:t>
            </a:r>
            <a:r>
              <a:rPr lang="ar-SA" dirty="0" err="1"/>
              <a:t>المولاس</a:t>
            </a:r>
            <a:r>
              <a:rPr lang="ar-SA" dirty="0"/>
              <a:t> </a:t>
            </a:r>
            <a:r>
              <a:rPr lang="en-US" dirty="0" err="1"/>
              <a:t>molsses</a:t>
            </a:r>
            <a:r>
              <a:rPr lang="en-US" dirty="0"/>
              <a:t>  </a:t>
            </a:r>
            <a:r>
              <a:rPr lang="ar-SA" dirty="0"/>
              <a:t>مضاف  اليه الخميرة </a:t>
            </a:r>
          </a:p>
          <a:p>
            <a:r>
              <a:rPr lang="ar-SA" dirty="0"/>
              <a:t>8- مواد جاذبة صناعيا مثل زيت بذرة </a:t>
            </a:r>
            <a:r>
              <a:rPr lang="ar-SA" dirty="0" err="1"/>
              <a:t>الانجليكا</a:t>
            </a:r>
            <a:r>
              <a:rPr lang="ar-SA" dirty="0"/>
              <a:t> </a:t>
            </a:r>
          </a:p>
          <a:p>
            <a:endParaRPr lang="ar-SA" dirty="0"/>
          </a:p>
        </p:txBody>
      </p:sp>
    </p:spTree>
    <p:extLst>
      <p:ext uri="{BB962C8B-B14F-4D97-AF65-F5344CB8AC3E}">
        <p14:creationId xmlns:p14="http://schemas.microsoft.com/office/powerpoint/2010/main" val="2802644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55000" lnSpcReduction="20000"/>
          </a:bodyPr>
          <a:lstStyle/>
          <a:p>
            <a:pPr algn="l"/>
            <a:r>
              <a:rPr lang="en-US" dirty="0"/>
              <a:t>1- By bait traps</a:t>
            </a:r>
          </a:p>
          <a:p>
            <a:pPr algn="l"/>
            <a:r>
              <a:rPr lang="en-US" dirty="0"/>
              <a:t>2- Collecting the red wasp cells in the area and estimating the number density of these cells, as well as calculating the average number of members of one cell and calculating the number of individuals. As for determining the time of their appearance and disappearance, bait traps are used. The basis of the work of the traps is the use of attracting materials that attract insects to the killing sites where they are placed It contains attractive substances mixed with a toxic substance, and one of the most important substances used to attract insects</a:t>
            </a:r>
          </a:p>
          <a:p>
            <a:pPr algn="l"/>
            <a:r>
              <a:rPr lang="en-US" dirty="0"/>
              <a:t>1- Fruit juice + water + sugar</a:t>
            </a:r>
          </a:p>
          <a:p>
            <a:pPr algn="l"/>
            <a:r>
              <a:rPr lang="en-US" dirty="0"/>
              <a:t>2- Regular sugar solution</a:t>
            </a:r>
          </a:p>
          <a:p>
            <a:pPr algn="l"/>
            <a:r>
              <a:rPr lang="en-US" dirty="0"/>
              <a:t>3- fermented tomatoes or fermented vegetables</a:t>
            </a:r>
          </a:p>
          <a:p>
            <a:pPr algn="l"/>
            <a:r>
              <a:rPr lang="en-US" dirty="0"/>
              <a:t>4- Pieces of </a:t>
            </a:r>
            <a:r>
              <a:rPr lang="en-US" dirty="0" err="1"/>
              <a:t>ruqyi</a:t>
            </a:r>
            <a:r>
              <a:rPr lang="en-US" dirty="0"/>
              <a:t> or fermented fruits</a:t>
            </a:r>
          </a:p>
          <a:p>
            <a:pPr algn="l"/>
            <a:r>
              <a:rPr lang="en-US" dirty="0"/>
              <a:t>5- Pieces of lean, decomposing meat</a:t>
            </a:r>
          </a:p>
          <a:p>
            <a:pPr algn="l"/>
            <a:r>
              <a:rPr lang="en-US" dirty="0"/>
              <a:t> 6- Ammonium derivatives</a:t>
            </a:r>
          </a:p>
          <a:p>
            <a:pPr algn="l"/>
            <a:r>
              <a:rPr lang="en-US" dirty="0"/>
              <a:t>7- Molasses solution with yeast added</a:t>
            </a:r>
          </a:p>
          <a:p>
            <a:pPr algn="l"/>
            <a:r>
              <a:rPr lang="en-US" dirty="0"/>
              <a:t>8- Industrially attractive materials such as angelica seed oil</a:t>
            </a:r>
          </a:p>
          <a:p>
            <a:endParaRPr lang="ar-SA" dirty="0"/>
          </a:p>
        </p:txBody>
      </p:sp>
    </p:spTree>
    <p:extLst>
      <p:ext uri="{BB962C8B-B14F-4D97-AF65-F5344CB8AC3E}">
        <p14:creationId xmlns:p14="http://schemas.microsoft.com/office/powerpoint/2010/main" val="4236127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2- المصائد </a:t>
            </a:r>
            <a:r>
              <a:rPr lang="ar-SA" dirty="0" err="1"/>
              <a:t>الفرمونية</a:t>
            </a:r>
            <a:r>
              <a:rPr lang="ar-SA" dirty="0"/>
              <a:t> </a:t>
            </a:r>
            <a:r>
              <a:rPr lang="en-US" dirty="0"/>
              <a:t>pheromone traps </a:t>
            </a:r>
            <a:endParaRPr lang="ar-SA" dirty="0"/>
          </a:p>
        </p:txBody>
      </p:sp>
      <p:sp>
        <p:nvSpPr>
          <p:cNvPr id="3" name="عنصر نائب للمحتوى 2"/>
          <p:cNvSpPr>
            <a:spLocks noGrp="1"/>
          </p:cNvSpPr>
          <p:nvPr>
            <p:ph idx="1"/>
          </p:nvPr>
        </p:nvSpPr>
        <p:spPr/>
        <p:txBody>
          <a:bodyPr/>
          <a:lstStyle/>
          <a:p>
            <a:r>
              <a:rPr lang="ar-SA" dirty="0"/>
              <a:t>ان </a:t>
            </a:r>
            <a:r>
              <a:rPr lang="ar-SA" dirty="0" err="1"/>
              <a:t>الفرمونات</a:t>
            </a:r>
            <a:r>
              <a:rPr lang="ar-SA" dirty="0"/>
              <a:t> الجنسية </a:t>
            </a:r>
            <a:r>
              <a:rPr lang="en-US" dirty="0"/>
              <a:t>insect sex pheromones :  </a:t>
            </a:r>
            <a:r>
              <a:rPr lang="ar-SA" dirty="0"/>
              <a:t>هي مواد كيمياوية تفرز من جسم الحشرة من غدد خاصة توجد على او في داخل جسمها ، تفرز المواد </a:t>
            </a:r>
            <a:r>
              <a:rPr lang="ar-SA" dirty="0" err="1"/>
              <a:t>الفرمونية</a:t>
            </a:r>
            <a:r>
              <a:rPr lang="ar-SA" dirty="0"/>
              <a:t> من قبل جنس واحد ( ذكر او انثى ) لتؤثر على الجنس الاخر في جذبه لغرض التلقيح وهناك طريقتين لوضع </a:t>
            </a:r>
            <a:r>
              <a:rPr lang="ar-SA" dirty="0" err="1"/>
              <a:t>الفرمون</a:t>
            </a:r>
            <a:r>
              <a:rPr lang="ar-SA" dirty="0"/>
              <a:t> في المصائد </a:t>
            </a:r>
            <a:r>
              <a:rPr lang="ar-SA" dirty="0" err="1"/>
              <a:t>الفرمونية</a:t>
            </a:r>
            <a:r>
              <a:rPr lang="ar-SA" dirty="0"/>
              <a:t> :</a:t>
            </a:r>
          </a:p>
          <a:p>
            <a:endParaRPr lang="ar-SA" dirty="0"/>
          </a:p>
        </p:txBody>
      </p:sp>
    </p:spTree>
    <p:extLst>
      <p:ext uri="{BB962C8B-B14F-4D97-AF65-F5344CB8AC3E}">
        <p14:creationId xmlns:p14="http://schemas.microsoft.com/office/powerpoint/2010/main" val="3127493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pheromone traps </a:t>
            </a:r>
            <a:endParaRPr lang="ar-SA" dirty="0"/>
          </a:p>
        </p:txBody>
      </p:sp>
      <p:sp>
        <p:nvSpPr>
          <p:cNvPr id="3" name="عنصر نائب للمحتوى 2"/>
          <p:cNvSpPr>
            <a:spLocks noGrp="1"/>
          </p:cNvSpPr>
          <p:nvPr>
            <p:ph idx="1"/>
          </p:nvPr>
        </p:nvSpPr>
        <p:spPr/>
        <p:txBody>
          <a:bodyPr/>
          <a:lstStyle/>
          <a:p>
            <a:pPr algn="l"/>
            <a:r>
              <a:rPr lang="en-US" dirty="0"/>
              <a:t>Insect sex pheromones: They are chemical substances that we secrete from the body of the insect from special glands located on or inside its body. Pheromones are secreted by one sex (male or female) to affect the other sex in attracting it for the purpose of pollination. There are two ways to put pheromone in traps. pheromone:</a:t>
            </a:r>
          </a:p>
          <a:p>
            <a:endParaRPr lang="ar-SA" dirty="0"/>
          </a:p>
        </p:txBody>
      </p:sp>
    </p:spTree>
    <p:extLst>
      <p:ext uri="{BB962C8B-B14F-4D97-AF65-F5344CB8AC3E}">
        <p14:creationId xmlns:p14="http://schemas.microsoft.com/office/powerpoint/2010/main" val="1592940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77500" lnSpcReduction="20000"/>
          </a:bodyPr>
          <a:lstStyle/>
          <a:p>
            <a:r>
              <a:rPr lang="ar-SA" dirty="0"/>
              <a:t> اخذ الجنس الذي يفرز </a:t>
            </a:r>
            <a:r>
              <a:rPr lang="ar-SA" dirty="0" err="1"/>
              <a:t>الفرمون</a:t>
            </a:r>
            <a:r>
              <a:rPr lang="ar-SA" dirty="0"/>
              <a:t> الجنسي ووضعه في ووضعه في قفص فيه مادة لاصقة او فيه حاجز فعند دخول الجنس الاخر سوف يقتل او يحجز لحين الجمع </a:t>
            </a:r>
          </a:p>
          <a:p>
            <a:r>
              <a:rPr lang="ar-SA" dirty="0"/>
              <a:t>2- تستخلص المادة الجاذبة من اجسام الجنس الذي يفرز المادة وتوضع في الاقفاص </a:t>
            </a:r>
          </a:p>
          <a:p>
            <a:r>
              <a:rPr lang="ar-SA" dirty="0"/>
              <a:t>3- هناك مواد </a:t>
            </a:r>
            <a:r>
              <a:rPr lang="ar-SA" dirty="0" err="1"/>
              <a:t>فرمونية</a:t>
            </a:r>
            <a:r>
              <a:rPr lang="ar-SA" dirty="0"/>
              <a:t> صناعية </a:t>
            </a:r>
            <a:r>
              <a:rPr lang="en-US" dirty="0"/>
              <a:t>synthetic  pheromones   </a:t>
            </a:r>
            <a:r>
              <a:rPr lang="ar-SA" dirty="0"/>
              <a:t>اساس صناعتها هو جذب الجنس الاخر وقد استخدمت هذه الطريقة لمقاومة </a:t>
            </a:r>
            <a:r>
              <a:rPr lang="en-US" dirty="0"/>
              <a:t>gypsy moth  (</a:t>
            </a:r>
            <a:r>
              <a:rPr lang="ar-SA" dirty="0"/>
              <a:t>العثة السمراء </a:t>
            </a:r>
            <a:r>
              <a:rPr lang="en-US" dirty="0" err="1"/>
              <a:t>porthetria</a:t>
            </a:r>
            <a:r>
              <a:rPr lang="en-US" dirty="0"/>
              <a:t>  ( </a:t>
            </a:r>
            <a:r>
              <a:rPr lang="en-US" dirty="0" err="1"/>
              <a:t>Lymantria</a:t>
            </a:r>
            <a:r>
              <a:rPr lang="en-US" dirty="0"/>
              <a:t> ) </a:t>
            </a:r>
            <a:r>
              <a:rPr lang="en-US" dirty="0" err="1"/>
              <a:t>dipar</a:t>
            </a:r>
            <a:r>
              <a:rPr lang="en-US" dirty="0"/>
              <a:t>  </a:t>
            </a:r>
            <a:r>
              <a:rPr lang="ar-SA" dirty="0"/>
              <a:t>لجذب الذكور . ويمكن الحصول على هذه المادة الفعالة  بوضع بطون العذارى الاناث في كحول  لاستخلاص المادة الجاذبة </a:t>
            </a:r>
            <a:r>
              <a:rPr lang="ar-SA" dirty="0" err="1"/>
              <a:t>الفرمونية</a:t>
            </a:r>
            <a:r>
              <a:rPr lang="ar-SA" dirty="0"/>
              <a:t> من الغدد الجنسية </a:t>
            </a:r>
            <a:r>
              <a:rPr lang="en-US" dirty="0"/>
              <a:t>sex gland   </a:t>
            </a:r>
            <a:r>
              <a:rPr lang="ar-SA" dirty="0"/>
              <a:t>ثم توضع في المصائد فتجذب ذكور هذه الحشرة من مساحة بعيدة تقرب كيلو متر واحد ومن </a:t>
            </a:r>
            <a:r>
              <a:rPr lang="ar-SA" dirty="0" err="1"/>
              <a:t>الفرمونات</a:t>
            </a:r>
            <a:r>
              <a:rPr lang="ar-SA" dirty="0"/>
              <a:t> التي تفرزها اناث دودة ورق القطن ودودة الحرير </a:t>
            </a:r>
          </a:p>
          <a:p>
            <a:endParaRPr lang="ar-SA" dirty="0"/>
          </a:p>
        </p:txBody>
      </p:sp>
    </p:spTree>
    <p:extLst>
      <p:ext uri="{BB962C8B-B14F-4D97-AF65-F5344CB8AC3E}">
        <p14:creationId xmlns:p14="http://schemas.microsoft.com/office/powerpoint/2010/main" val="3617473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70000" lnSpcReduction="20000"/>
          </a:bodyPr>
          <a:lstStyle/>
          <a:p>
            <a:pPr algn="l"/>
            <a:r>
              <a:rPr lang="en-US" dirty="0"/>
              <a:t>- Taking the sex that secretes the sexual pheromone and placing it in a cage with an adhesive substance or a barrier in it. When entering the opposite sex, it will be killed or detained until collection</a:t>
            </a:r>
          </a:p>
          <a:p>
            <a:pPr algn="l"/>
            <a:r>
              <a:rPr lang="en-US" dirty="0"/>
              <a:t>2- The attractant is extracted from the bodies of the sex that secretes the substance and placed in cages</a:t>
            </a:r>
          </a:p>
          <a:p>
            <a:pPr algn="l"/>
            <a:r>
              <a:rPr lang="en-US" dirty="0"/>
              <a:t>3- There are synthetic pheromones, the basis of their manufacture is to attract the opposite sex, and this method was used to resist the gypsy moth (</a:t>
            </a:r>
            <a:r>
              <a:rPr lang="en-US" dirty="0" err="1"/>
              <a:t>porthetria</a:t>
            </a:r>
            <a:r>
              <a:rPr lang="en-US" dirty="0"/>
              <a:t> (</a:t>
            </a:r>
            <a:r>
              <a:rPr lang="en-US" dirty="0" err="1"/>
              <a:t>Lymantria</a:t>
            </a:r>
            <a:r>
              <a:rPr lang="en-US" dirty="0"/>
              <a:t>) </a:t>
            </a:r>
            <a:r>
              <a:rPr lang="en-US" dirty="0" err="1"/>
              <a:t>dipar</a:t>
            </a:r>
            <a:r>
              <a:rPr lang="en-US" dirty="0"/>
              <a:t> to attract males. This active substance can be obtained by placing the stomachs of female virgins in alcohol to extract the pheromone attractant substance from the glands The sex gland is then placed in traps and attracts the males of this insect from a distance of approximately one kilometer and from the pheromones secreted by the females of the cotton leaf worm and silk worm</a:t>
            </a:r>
          </a:p>
        </p:txBody>
      </p:sp>
    </p:spTree>
    <p:extLst>
      <p:ext uri="{BB962C8B-B14F-4D97-AF65-F5344CB8AC3E}">
        <p14:creationId xmlns:p14="http://schemas.microsoft.com/office/powerpoint/2010/main" val="1719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a:t>مستوى الضرر الاقتصادي</a:t>
            </a:r>
            <a:br>
              <a:rPr lang="ar-SA" dirty="0"/>
            </a:br>
            <a:r>
              <a:rPr lang="ar-SA" dirty="0"/>
              <a:t>مستوى التوازن العام للأفة </a:t>
            </a:r>
          </a:p>
        </p:txBody>
      </p:sp>
      <p:sp>
        <p:nvSpPr>
          <p:cNvPr id="3" name="عنصر نائب للمحتوى 2"/>
          <p:cNvSpPr>
            <a:spLocks noGrp="1"/>
          </p:cNvSpPr>
          <p:nvPr>
            <p:ph idx="1"/>
          </p:nvPr>
        </p:nvSpPr>
        <p:spPr/>
        <p:txBody>
          <a:bodyPr/>
          <a:lstStyle/>
          <a:p>
            <a:r>
              <a:rPr lang="ar-SA" dirty="0"/>
              <a:t>مستوى الضرر الاقتصادي  </a:t>
            </a:r>
            <a:r>
              <a:rPr lang="en-US" dirty="0"/>
              <a:t>Economic injury level</a:t>
            </a:r>
          </a:p>
          <a:p>
            <a:r>
              <a:rPr lang="ar-SA" dirty="0"/>
              <a:t>هو اقل كثافة عددية من الافة والتي يمكن ان تسبب ضررا اقتصاديا . وتكون تكاليف المكافحة اعلى من الارباح المتوقعة للمحصول فتكون المكافحة غير مجدية. </a:t>
            </a:r>
          </a:p>
          <a:p>
            <a:r>
              <a:rPr lang="ar-SA" dirty="0"/>
              <a:t>مستوى التوازن العام للأفة </a:t>
            </a:r>
            <a:r>
              <a:rPr lang="en-US" dirty="0"/>
              <a:t>General equilibrium position </a:t>
            </a:r>
            <a:r>
              <a:rPr lang="ar-SA" dirty="0"/>
              <a:t>وفيه تكون اعداد الافة متوازنة مع الاعداء الطبيعية الموجودة في محيط الافة وتعيش معها في نفس البيئة وهنا لا ينصح بأجراء عمليات المكافحة .</a:t>
            </a:r>
          </a:p>
          <a:p>
            <a:endParaRPr lang="ar-SA" dirty="0"/>
          </a:p>
        </p:txBody>
      </p:sp>
    </p:spTree>
    <p:extLst>
      <p:ext uri="{BB962C8B-B14F-4D97-AF65-F5344CB8AC3E}">
        <p14:creationId xmlns:p14="http://schemas.microsoft.com/office/powerpoint/2010/main" val="2817058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a:t>المصائد الحشرية المستعملة لدراسة ديناميكية تطور الآفات الحشرية ورصد نشاطها ومكافحتها </a:t>
            </a:r>
          </a:p>
        </p:txBody>
      </p:sp>
      <p:sp>
        <p:nvSpPr>
          <p:cNvPr id="3" name="عنصر نائب للمحتوى 2"/>
          <p:cNvSpPr>
            <a:spLocks noGrp="1"/>
          </p:cNvSpPr>
          <p:nvPr>
            <p:ph idx="1"/>
          </p:nvPr>
        </p:nvSpPr>
        <p:spPr/>
        <p:txBody>
          <a:bodyPr/>
          <a:lstStyle/>
          <a:p>
            <a:r>
              <a:rPr lang="ar-SA" dirty="0"/>
              <a:t>ان استراتيجيات الطرق الفنية الحيوية لمكافحة الآفات يمكن ان تستفيد كثيرا من السلوك الغريزي للآفات الحشرية نفسها ومن الامثلة المعروفة في هذا المجال المصائد الحشرية حيث تعتبر المصائد الحشرية في مكافحة الآفات من الطرق الحديثة والمبدعة ومبدا عملها هو الاستفادة بطرق توجيه سلوك الحشرات فيما يتعلق بالبحث عن الغذاء واماكن وضع البيض والتزاوج والانجذاب الضوئي واللوني لتقليل مستوى مجتمع الافة ويتسم استخدامها في مجال المكافحة بالدقة والتخصص وكما يتفق استخدامها في المحافظة على البيئة . </a:t>
            </a:r>
          </a:p>
          <a:p>
            <a:endParaRPr lang="ar-SA" dirty="0"/>
          </a:p>
        </p:txBody>
      </p:sp>
    </p:spTree>
    <p:extLst>
      <p:ext uri="{BB962C8B-B14F-4D97-AF65-F5344CB8AC3E}">
        <p14:creationId xmlns:p14="http://schemas.microsoft.com/office/powerpoint/2010/main" val="2451371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en-US" sz="2800" dirty="0"/>
              <a:t>Insect traps used to study the dynamics of the development of insect pests, monitor their activity and control them</a:t>
            </a:r>
            <a:endParaRPr lang="ar-SA" sz="2800" dirty="0"/>
          </a:p>
        </p:txBody>
      </p:sp>
      <p:sp>
        <p:nvSpPr>
          <p:cNvPr id="3" name="عنصر نائب للمحتوى 2"/>
          <p:cNvSpPr>
            <a:spLocks noGrp="1"/>
          </p:cNvSpPr>
          <p:nvPr>
            <p:ph idx="1"/>
          </p:nvPr>
        </p:nvSpPr>
        <p:spPr/>
        <p:txBody>
          <a:bodyPr>
            <a:normAutofit fontScale="85000" lnSpcReduction="20000"/>
          </a:bodyPr>
          <a:lstStyle/>
          <a:p>
            <a:pPr algn="l"/>
            <a:r>
              <a:rPr lang="en-US" dirty="0"/>
              <a:t>The strategies of biotechnical methods of pest control can benefit greatly from the instinctive behavior of the insect pests themselves. Examples known in this field are insect traps. Insect traps in pest control are considered one of the modern and creative methods, and the principle of their work is to benefit from ways to direct the behavior of insects with regard to searching for food and places Laying eggs, mating, light and color attraction to reduce the level of the pest community, and its use in the field of control is characterized by accuracy and specialization, and its use is consistent with the preservation of the environment.</a:t>
            </a:r>
          </a:p>
          <a:p>
            <a:endParaRPr lang="ar-SA" dirty="0"/>
          </a:p>
        </p:txBody>
      </p:sp>
    </p:spTree>
    <p:extLst>
      <p:ext uri="{BB962C8B-B14F-4D97-AF65-F5344CB8AC3E}">
        <p14:creationId xmlns:p14="http://schemas.microsoft.com/office/powerpoint/2010/main" val="2519793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a:t>اهم المصائد الحشرية والتي تستخدم في مكافحة الآفات ورصد نشاطها </a:t>
            </a:r>
          </a:p>
        </p:txBody>
      </p:sp>
      <p:sp>
        <p:nvSpPr>
          <p:cNvPr id="3" name="عنصر نائب للمحتوى 2"/>
          <p:cNvSpPr>
            <a:spLocks noGrp="1"/>
          </p:cNvSpPr>
          <p:nvPr>
            <p:ph idx="1"/>
          </p:nvPr>
        </p:nvSpPr>
        <p:spPr/>
        <p:txBody>
          <a:bodyPr/>
          <a:lstStyle/>
          <a:p>
            <a:r>
              <a:rPr lang="ar-SA" dirty="0"/>
              <a:t>1- المصائد الضوئية 2- اللونية -3- المصائد الغذائية 4- المصائد </a:t>
            </a:r>
            <a:r>
              <a:rPr lang="ar-SA" dirty="0" err="1"/>
              <a:t>الفرمونية</a:t>
            </a:r>
            <a:r>
              <a:rPr lang="ar-SA" dirty="0"/>
              <a:t> 5- المصائد الكهربائية</a:t>
            </a:r>
          </a:p>
          <a:p>
            <a:endParaRPr lang="ar-SA" dirty="0"/>
          </a:p>
          <a:p>
            <a:endParaRPr lang="ar-SA" dirty="0"/>
          </a:p>
        </p:txBody>
      </p:sp>
      <p:sp>
        <p:nvSpPr>
          <p:cNvPr id="4" name="مستطيل 3"/>
          <p:cNvSpPr/>
          <p:nvPr/>
        </p:nvSpPr>
        <p:spPr>
          <a:xfrm>
            <a:off x="2286000" y="3105835"/>
            <a:ext cx="4572000" cy="369332"/>
          </a:xfrm>
          <a:prstGeom prst="rect">
            <a:avLst/>
          </a:prstGeom>
        </p:spPr>
        <p:txBody>
          <a:bodyPr>
            <a:spAutoFit/>
          </a:bodyPr>
          <a:lstStyle/>
          <a:p>
            <a:endParaRPr lang="ar-SA"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971800"/>
            <a:ext cx="3657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8972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2800" dirty="0"/>
              <a:t>The most important insect traps that are used to control pests and monitor their activity</a:t>
            </a:r>
            <a:endParaRPr lang="ar-SA" sz="2800" dirty="0"/>
          </a:p>
        </p:txBody>
      </p:sp>
      <p:sp>
        <p:nvSpPr>
          <p:cNvPr id="3" name="عنصر نائب للمحتوى 2"/>
          <p:cNvSpPr>
            <a:spLocks noGrp="1"/>
          </p:cNvSpPr>
          <p:nvPr>
            <p:ph idx="1"/>
          </p:nvPr>
        </p:nvSpPr>
        <p:spPr/>
        <p:txBody>
          <a:bodyPr/>
          <a:lstStyle/>
          <a:p>
            <a:pPr algn="l"/>
            <a:r>
              <a:rPr lang="en-US" dirty="0"/>
              <a:t>1- light traps 2- color -3- food traps 4- pheromone traps 5- electric traps</a:t>
            </a:r>
          </a:p>
          <a:p>
            <a:endParaRPr lang="ar-SA" dirty="0"/>
          </a:p>
        </p:txBody>
      </p:sp>
    </p:spTree>
    <p:extLst>
      <p:ext uri="{BB962C8B-B14F-4D97-AF65-F5344CB8AC3E}">
        <p14:creationId xmlns:p14="http://schemas.microsoft.com/office/powerpoint/2010/main" val="4697140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77500" lnSpcReduction="20000"/>
          </a:bodyPr>
          <a:lstStyle/>
          <a:p>
            <a:r>
              <a:rPr lang="ar-SA" dirty="0"/>
              <a:t>المصائد الضوئية : وتستخدم هذه المصائد في الحشرات ذات النشاط الليلي منذ زمن طويل وتأخذ بنظر الاعتبار الى الحساسية الطيفية للأنواع المراد اصطيادها ومكافحتها وقد تم تصميم عدة انواع واشكال من هذه المصائد تختلف فيما بينها في الامور التالية </a:t>
            </a:r>
          </a:p>
          <a:p>
            <a:r>
              <a:rPr lang="ar-SA" dirty="0"/>
              <a:t>1- تصميم المصيدة – 2- نوع المصباح المستخدم 3- شدة الضوء 4- نوع الاشعة وتأثيرها في جذب الحشرات .</a:t>
            </a:r>
          </a:p>
          <a:p>
            <a:r>
              <a:rPr lang="ar-SA" dirty="0"/>
              <a:t>ووجد ان الاشعة فوق البنفسجية اكثر فاعلية في جذب الحشرات بينما الاشعة تحت الحمراء لا تنجذب الا اعداد بسيطة واشارت البحوث ان المصائد الضوئية تجذب الفراشات من مسافة اقصاها 250 متر وارتفاع  ووضع المصائد  يختلف باختلاف الحشرات وللمصائد الضوئية لها اشكال وتصاميم مختلفة منها مصيدة روبنسون </a:t>
            </a:r>
            <a:r>
              <a:rPr lang="ar-SA" dirty="0" err="1"/>
              <a:t>تامستد</a:t>
            </a:r>
            <a:r>
              <a:rPr lang="ar-SA" dirty="0"/>
              <a:t> – ويجب معرفة ان المصيدة الضوئية غير متخصصة نسبيا وذلك لانجذاب وأنواع مختلفة من الى الحشرات الى المصيدة الضوئية نفسها .</a:t>
            </a:r>
          </a:p>
          <a:p>
            <a:endParaRPr lang="ar-SA" dirty="0"/>
          </a:p>
        </p:txBody>
      </p:sp>
    </p:spTree>
    <p:extLst>
      <p:ext uri="{BB962C8B-B14F-4D97-AF65-F5344CB8AC3E}">
        <p14:creationId xmlns:p14="http://schemas.microsoft.com/office/powerpoint/2010/main" val="1273616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70000" lnSpcReduction="20000"/>
          </a:bodyPr>
          <a:lstStyle/>
          <a:p>
            <a:pPr algn="l"/>
            <a:r>
              <a:rPr lang="en-US" dirty="0"/>
              <a:t>Light traps: These traps have been used in insects with nocturnal activity for a long time and take into account the spectral sensitivity of the species to be hunted and combated. Several types and forms of these traps have been designed that differ among themselves in the following matters</a:t>
            </a:r>
          </a:p>
          <a:p>
            <a:pPr algn="l"/>
            <a:r>
              <a:rPr lang="en-US" dirty="0"/>
              <a:t>1- The design of the trap 2- The type of lamp used 3- The intensity of the light 4- The type of rays and their effect on attracting insects.</a:t>
            </a:r>
          </a:p>
          <a:p>
            <a:pPr algn="l"/>
            <a:r>
              <a:rPr lang="en-US" dirty="0"/>
              <a:t>It was found that ultraviolet rays are more effective in attracting insects, while infrared rays attract only small numbers. Research indicated that light traps attract butterflies from a maximum distance of 250 meters, and the height and position of the traps varies according to insects. The light trap is relatively unspecialized due to the attraction of different types of insects to the light trap itself</a:t>
            </a:r>
            <a:endParaRPr lang="ar-SA" dirty="0"/>
          </a:p>
        </p:txBody>
      </p:sp>
    </p:spTree>
    <p:extLst>
      <p:ext uri="{BB962C8B-B14F-4D97-AF65-F5344CB8AC3E}">
        <p14:creationId xmlns:p14="http://schemas.microsoft.com/office/powerpoint/2010/main" val="34103778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r>
              <a:rPr lang="ar-SA" dirty="0"/>
              <a:t>2- المصائد اللونية : مبدا هذه المصائد هو انجذاب الحشرات نحو بعض الالوان وقد تم الاستفادة من هذا السلوك على نطاق واسع في مكافحة الحشرات وخاصة في المزارع المحمية وفي مراقبة المجتمعات الحشرية كما هو معروف ان حشرات المن والذباب الابيض والحافر الانفاق تنجذب الى اللون الاصفر وتنجذب حشرات </a:t>
            </a:r>
            <a:r>
              <a:rPr lang="ar-SA" dirty="0" err="1"/>
              <a:t>الثربس</a:t>
            </a:r>
            <a:r>
              <a:rPr lang="ar-SA" dirty="0"/>
              <a:t> الى اللون الازرق وقد استغل الانسان هذه الخاصية لتهيئة هذه الحشرات هي بسيطة جدا </a:t>
            </a:r>
          </a:p>
          <a:p>
            <a:endParaRPr lang="ar-SA" dirty="0"/>
          </a:p>
        </p:txBody>
      </p:sp>
    </p:spTree>
    <p:extLst>
      <p:ext uri="{BB962C8B-B14F-4D97-AF65-F5344CB8AC3E}">
        <p14:creationId xmlns:p14="http://schemas.microsoft.com/office/powerpoint/2010/main" val="3562518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pPr algn="l"/>
            <a:r>
              <a:rPr lang="en-US" dirty="0"/>
              <a:t>2- Color traps: The principle of these traps is the attraction of insects towards certain colors. This behavior has been widely used in pest control, especially in protected farms, and in monitoring insect communities. The </a:t>
            </a:r>
            <a:r>
              <a:rPr lang="en-US" dirty="0" err="1"/>
              <a:t>thrips</a:t>
            </a:r>
            <a:r>
              <a:rPr lang="en-US" dirty="0"/>
              <a:t> turns blue, and humans have taken advantage of this feature to create these insects. It is very simple</a:t>
            </a:r>
          </a:p>
          <a:p>
            <a:endParaRPr lang="ar-SA" dirty="0"/>
          </a:p>
        </p:txBody>
      </p:sp>
    </p:spTree>
    <p:extLst>
      <p:ext uri="{BB962C8B-B14F-4D97-AF65-F5344CB8AC3E}">
        <p14:creationId xmlns:p14="http://schemas.microsoft.com/office/powerpoint/2010/main" val="2882749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92500" lnSpcReduction="20000"/>
          </a:bodyPr>
          <a:lstStyle/>
          <a:p>
            <a:r>
              <a:rPr lang="ar-SA" dirty="0"/>
              <a:t>1- مصائد الصحون : وهي عبارة عن صحون عادية من البلاستك ذات لون اصفر يمكن ان تختلف في اعماقها تحتوي على الماء والقليل من الصابون ( تضاف المادة لإجبار الحشرات على الانغماس في المحلول ) وقد اثبتت الدراسات ان لارتفاع وشكل وضع المصائد له تأثير على عدد الحشرات </a:t>
            </a:r>
            <a:r>
              <a:rPr lang="ar-SA" dirty="0" err="1"/>
              <a:t>المصادة</a:t>
            </a:r>
            <a:r>
              <a:rPr lang="ar-SA" dirty="0"/>
              <a:t> فيها </a:t>
            </a:r>
          </a:p>
          <a:p>
            <a:r>
              <a:rPr lang="ar-SA" dirty="0"/>
              <a:t>2- مصائد اللصق الملونة : هي عبارة عن الواح بلاستيكية بلون الاصفر او الازرق تطلى بمادة لاصقة حيث تنجذب الحشرات وتلتصق علها وتسمى بمصائد </a:t>
            </a:r>
            <a:r>
              <a:rPr lang="en-US" dirty="0" err="1"/>
              <a:t>rebell</a:t>
            </a:r>
            <a:r>
              <a:rPr lang="en-US" dirty="0"/>
              <a:t>  </a:t>
            </a:r>
            <a:r>
              <a:rPr lang="ar-SA" dirty="0"/>
              <a:t>وتتكون المصيدة من صفيحة واحدة او صفيحتين على شكل جمالون وتعلق ما بين افرع الاشجار وتستخدم هذه المصائد في المكافحة حشرات المن والذباب الابيض الحافر الانفاق التربس داخل البيوت المحمية </a:t>
            </a:r>
          </a:p>
          <a:p>
            <a:endParaRPr lang="ar-SA" dirty="0"/>
          </a:p>
        </p:txBody>
      </p:sp>
    </p:spTree>
    <p:extLst>
      <p:ext uri="{BB962C8B-B14F-4D97-AF65-F5344CB8AC3E}">
        <p14:creationId xmlns:p14="http://schemas.microsoft.com/office/powerpoint/2010/main" val="16926555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85000" lnSpcReduction="10000"/>
          </a:bodyPr>
          <a:lstStyle/>
          <a:p>
            <a:pPr algn="l"/>
            <a:r>
              <a:rPr lang="en-US" dirty="0"/>
              <a:t>1- Dish traps: They are regular plastic plates of yellow color that can vary in depth. They contain water and a little soap (the substance is added to force insects to immerse themselves in the solution). Studies have shown that the height and shape of placing the traps has an effect on the number of insects caught. In which</a:t>
            </a:r>
          </a:p>
          <a:p>
            <a:pPr algn="l"/>
            <a:r>
              <a:rPr lang="en-US" dirty="0"/>
              <a:t>2- Colored adhesive traps: They are yellow or blue plastic plates coated with an adhesive substance, where insects are attracted and stick to them, and they are called </a:t>
            </a:r>
            <a:r>
              <a:rPr lang="en-US" dirty="0" err="1"/>
              <a:t>rebell</a:t>
            </a:r>
            <a:r>
              <a:rPr lang="en-US" dirty="0"/>
              <a:t> traps. The hoof tunnels </a:t>
            </a:r>
            <a:r>
              <a:rPr lang="en-US" dirty="0" err="1"/>
              <a:t>thrips</a:t>
            </a:r>
            <a:r>
              <a:rPr lang="en-US" dirty="0"/>
              <a:t> inside the greenhouse</a:t>
            </a:r>
          </a:p>
        </p:txBody>
      </p:sp>
    </p:spTree>
    <p:extLst>
      <p:ext uri="{BB962C8B-B14F-4D97-AF65-F5344CB8AC3E}">
        <p14:creationId xmlns:p14="http://schemas.microsoft.com/office/powerpoint/2010/main" val="926700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The level of economic damage is the general equilibrium level of the lesion</a:t>
            </a:r>
            <a:endParaRPr lang="ar-SA" dirty="0"/>
          </a:p>
        </p:txBody>
      </p:sp>
      <p:sp>
        <p:nvSpPr>
          <p:cNvPr id="3" name="عنصر نائب للمحتوى 2"/>
          <p:cNvSpPr>
            <a:spLocks noGrp="1"/>
          </p:cNvSpPr>
          <p:nvPr>
            <p:ph idx="1"/>
          </p:nvPr>
        </p:nvSpPr>
        <p:spPr/>
        <p:txBody>
          <a:bodyPr>
            <a:normAutofit fontScale="92500" lnSpcReduction="20000"/>
          </a:bodyPr>
          <a:lstStyle/>
          <a:p>
            <a:pPr algn="l"/>
            <a:r>
              <a:rPr lang="en-US" dirty="0"/>
              <a:t>Economic injury level</a:t>
            </a:r>
          </a:p>
          <a:p>
            <a:pPr algn="l"/>
            <a:r>
              <a:rPr lang="en-US" dirty="0"/>
              <a:t>It is less numerically dense than the pest and can cause economic damage. The costs of control are higher than the expected profits of the crop, so control is ineffective.</a:t>
            </a:r>
          </a:p>
          <a:p>
            <a:pPr algn="l"/>
            <a:r>
              <a:rPr lang="en-US" dirty="0"/>
              <a:t>The general balance level of the pest, in which the pest’s numbers are balanced with the natural enemies present in the vicinity of the pest and living with it in the same environment, and here it is not recommended to conduct control operations..</a:t>
            </a:r>
            <a:endParaRPr lang="ar-SA" dirty="0"/>
          </a:p>
        </p:txBody>
      </p:sp>
    </p:spTree>
    <p:extLst>
      <p:ext uri="{BB962C8B-B14F-4D97-AF65-F5344CB8AC3E}">
        <p14:creationId xmlns:p14="http://schemas.microsoft.com/office/powerpoint/2010/main" val="2156919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6174" y="1881810"/>
            <a:ext cx="4651651" cy="396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0093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1636" y="2147009"/>
            <a:ext cx="4340728" cy="343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616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sz="2800" dirty="0"/>
              <a:t>الاسس والقواعد العامة لاستخدام المصائد اللاصقة الملونة لمكافحة الآفات الحشرية داخل بيوت المحمية </a:t>
            </a:r>
          </a:p>
        </p:txBody>
      </p:sp>
      <p:sp>
        <p:nvSpPr>
          <p:cNvPr id="3" name="عنصر نائب للمحتوى 2"/>
          <p:cNvSpPr>
            <a:spLocks noGrp="1"/>
          </p:cNvSpPr>
          <p:nvPr>
            <p:ph idx="1"/>
          </p:nvPr>
        </p:nvSpPr>
        <p:spPr/>
        <p:txBody>
          <a:bodyPr>
            <a:normAutofit fontScale="62500" lnSpcReduction="20000"/>
          </a:bodyPr>
          <a:lstStyle/>
          <a:p>
            <a:r>
              <a:rPr lang="ar-SA" dirty="0"/>
              <a:t>1- مكان وضع المصائد اللاصقة الملونة : توضع المصائد عند الابواب او اطراف البيت او عند فتحات التهوية الجانبية ويجب ازالة المصيدة بعد اصطياد عدد كبير من الحشرات الطائرة اما  وضع المصيدة في حالة المحاصيل العالية مثل الخيار </a:t>
            </a:r>
            <a:r>
              <a:rPr lang="ar-SA" dirty="0" err="1"/>
              <a:t>والطماطة</a:t>
            </a:r>
            <a:r>
              <a:rPr lang="ar-SA" dirty="0"/>
              <a:t> والفلفل البارد توضع المصيدة فوق راس النبات مباشرة ويحب رفعها مع نمو المحصول اما في حالة المحاصيل القصيرة والترابية فوف المحصول ب 30 سم كحد اقصى </a:t>
            </a:r>
          </a:p>
          <a:p>
            <a:r>
              <a:rPr lang="ar-SA" dirty="0"/>
              <a:t>2- القياس : قياس المصائد الصفراء 25 </a:t>
            </a:r>
            <a:r>
              <a:rPr lang="en-US" dirty="0"/>
              <a:t>x 10 </a:t>
            </a:r>
            <a:r>
              <a:rPr lang="ar-SA" dirty="0"/>
              <a:t>سم اما الزرقاء 25 </a:t>
            </a:r>
            <a:r>
              <a:rPr lang="en-US" dirty="0"/>
              <a:t>x40 </a:t>
            </a:r>
            <a:r>
              <a:rPr lang="ar-SA" dirty="0"/>
              <a:t>سم وعندما تكون الافة مستفحلة ويراد مكافحتها بدون استخدام المبيدات الكيميائية هو استخدام لفافة من 300 مصيدة </a:t>
            </a:r>
            <a:r>
              <a:rPr lang="ar-SA" dirty="0" err="1"/>
              <a:t>مغراة</a:t>
            </a:r>
            <a:r>
              <a:rPr lang="ar-SA" dirty="0"/>
              <a:t> تسمى </a:t>
            </a:r>
            <a:r>
              <a:rPr lang="en-US" dirty="0" err="1"/>
              <a:t>rooltrap</a:t>
            </a:r>
            <a:r>
              <a:rPr lang="en-US" dirty="0"/>
              <a:t> </a:t>
            </a:r>
          </a:p>
          <a:p>
            <a:r>
              <a:rPr lang="en-US" dirty="0"/>
              <a:t>3- </a:t>
            </a:r>
            <a:r>
              <a:rPr lang="ar-SA" dirty="0"/>
              <a:t>عدد المصائد في وحدة المساحة: ينصح وضع 5 مصائد لكل 1000م2 من اجل مراقبة وضبط الحشرات </a:t>
            </a:r>
          </a:p>
          <a:p>
            <a:r>
              <a:rPr lang="ar-SA" dirty="0"/>
              <a:t>- ينصح وضع المصيدة واحدة لكل </a:t>
            </a:r>
            <a:r>
              <a:rPr lang="en-US"/>
              <a:t>0</a:t>
            </a:r>
            <a:r>
              <a:rPr lang="ar-SA"/>
              <a:t>20 </a:t>
            </a:r>
            <a:r>
              <a:rPr lang="ar-SA" dirty="0"/>
              <a:t>م من اجل المساعدة في المكافحة في المناطق الحارة </a:t>
            </a:r>
          </a:p>
          <a:p>
            <a:r>
              <a:rPr lang="ar-SA" dirty="0"/>
              <a:t>- مميزات المادة اللاصقة المستخدمة  في تغرية المصيدة هي</a:t>
            </a:r>
          </a:p>
          <a:p>
            <a:r>
              <a:rPr lang="ar-SA" dirty="0"/>
              <a:t> 1- عديمة اللون والرائحة – </a:t>
            </a:r>
          </a:p>
          <a:p>
            <a:r>
              <a:rPr lang="ar-SA" dirty="0"/>
              <a:t>2-لا تنحل بالماء ولا تجف  بفعل الحرارة او الرياح </a:t>
            </a:r>
          </a:p>
          <a:p>
            <a:r>
              <a:rPr lang="ar-SA" dirty="0"/>
              <a:t>-3-تحنفظ بخصائصها في درجات الحرة المختلفة </a:t>
            </a:r>
          </a:p>
          <a:p>
            <a:r>
              <a:rPr lang="ar-SA" dirty="0"/>
              <a:t>4- كثافتها مقبولة تحت كل الشروط الجوية .</a:t>
            </a:r>
          </a:p>
          <a:p>
            <a:endParaRPr lang="ar-SA" dirty="0"/>
          </a:p>
        </p:txBody>
      </p:sp>
    </p:spTree>
    <p:extLst>
      <p:ext uri="{BB962C8B-B14F-4D97-AF65-F5344CB8AC3E}">
        <p14:creationId xmlns:p14="http://schemas.microsoft.com/office/powerpoint/2010/main" val="31602383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0" y="304800"/>
            <a:ext cx="8382000" cy="1143000"/>
          </a:xfrm>
        </p:spPr>
        <p:txBody>
          <a:bodyPr>
            <a:normAutofit/>
          </a:bodyPr>
          <a:lstStyle/>
          <a:p>
            <a:r>
              <a:rPr lang="en-US" sz="2800" dirty="0"/>
              <a:t>General principles and rules for using colored sticky traps to combat insect pests inside protected houses</a:t>
            </a:r>
            <a:endParaRPr lang="ar-SA" sz="2800" dirty="0"/>
          </a:p>
        </p:txBody>
      </p:sp>
      <p:sp>
        <p:nvSpPr>
          <p:cNvPr id="3" name="عنصر نائب للمحتوى 2"/>
          <p:cNvSpPr>
            <a:spLocks noGrp="1"/>
          </p:cNvSpPr>
          <p:nvPr>
            <p:ph idx="1"/>
          </p:nvPr>
        </p:nvSpPr>
        <p:spPr/>
        <p:txBody>
          <a:bodyPr>
            <a:normAutofit fontScale="55000" lnSpcReduction="20000"/>
          </a:bodyPr>
          <a:lstStyle/>
          <a:p>
            <a:pPr algn="l"/>
            <a:r>
              <a:rPr lang="en-US" dirty="0"/>
              <a:t>- Place of placing colored adhesive traps: The traps are placed at the doors or the outskirts of the house or at the side ventilation holes. The trap must be removed after catching a large number of flying insects. As for placing the trap in the case of high crops such as cucumbers, tomatoes and cold peppers, the trap is placed directly above the head of the plant and it is desirable to raise it with The growth of the crop, but in the case of short and earthy crops, the crop is 30 cm maximum</a:t>
            </a:r>
          </a:p>
          <a:p>
            <a:pPr algn="l"/>
            <a:r>
              <a:rPr lang="en-US" dirty="0"/>
              <a:t>2- Measurement: Yellow traps measure 25 x 10 cm, while blue traps are 25 x 40 cm. When the pest is rampant and is intended to be controlled without the use of chemical pesticides, it is to use a roll of 300 lure traps called </a:t>
            </a:r>
            <a:r>
              <a:rPr lang="en-US" dirty="0" err="1"/>
              <a:t>rooltrap</a:t>
            </a:r>
            <a:endParaRPr lang="en-US" dirty="0"/>
          </a:p>
          <a:p>
            <a:pPr algn="l"/>
            <a:r>
              <a:rPr lang="en-US" dirty="0"/>
              <a:t>3- The number of traps per unit area: It is recommended to place 5 traps per 1000 m2 in order to control and control insects</a:t>
            </a:r>
          </a:p>
          <a:p>
            <a:pPr algn="l"/>
            <a:r>
              <a:rPr lang="en-US" dirty="0"/>
              <a:t>- It is recommended to place one trap for every 20 m in order to help control in hot areas</a:t>
            </a:r>
          </a:p>
          <a:p>
            <a:pPr algn="l"/>
            <a:r>
              <a:rPr lang="en-US" dirty="0"/>
              <a:t>The advantages of the adhesive used to lure the trap are:</a:t>
            </a:r>
          </a:p>
          <a:p>
            <a:pPr algn="l"/>
            <a:r>
              <a:rPr lang="en-US" dirty="0"/>
              <a:t> 1- Colorless and odorless</a:t>
            </a:r>
          </a:p>
          <a:p>
            <a:pPr algn="l"/>
            <a:r>
              <a:rPr lang="en-US" dirty="0"/>
              <a:t>2- It does not dissolve in water and does not dry out by heat or wind</a:t>
            </a:r>
          </a:p>
          <a:p>
            <a:pPr algn="l"/>
            <a:r>
              <a:rPr lang="en-US" dirty="0"/>
              <a:t>3- It preserves its properties in different degrees of freedom</a:t>
            </a:r>
          </a:p>
          <a:p>
            <a:pPr algn="l"/>
            <a:r>
              <a:rPr lang="en-US" dirty="0"/>
              <a:t>4- Its density is acceptable under all weather conditions</a:t>
            </a:r>
            <a:endParaRPr lang="ar-SA" dirty="0"/>
          </a:p>
        </p:txBody>
      </p:sp>
    </p:spTree>
    <p:extLst>
      <p:ext uri="{BB962C8B-B14F-4D97-AF65-F5344CB8AC3E}">
        <p14:creationId xmlns:p14="http://schemas.microsoft.com/office/powerpoint/2010/main" val="662090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77500" lnSpcReduction="20000"/>
          </a:bodyPr>
          <a:lstStyle/>
          <a:p>
            <a:r>
              <a:rPr lang="ar-SA" dirty="0"/>
              <a:t>المصائد الغذائية : يمكن جذب الكثير من الحشرات باستخدام مواد غائية مختلفة ضمن مصائد خاصة تعمل المواد الجاذبة للتغذية والروائح المنبهة كبديل للمكونات الغذائية في الطعام الملائم ومن المواد المستخدمة في المصائد الغذائية الجاذبة مادة بيو فوسفات الامونيوم / التي تستخدم في جذب العديد من ذباب الثمار والفواكه المتخمرة  ، المواد ا لمتخمرة </a:t>
            </a:r>
            <a:r>
              <a:rPr lang="ar-SA" dirty="0" err="1"/>
              <a:t>وهيدروليزات</a:t>
            </a:r>
            <a:r>
              <a:rPr lang="ar-SA" dirty="0"/>
              <a:t> البروتين والعسل  المتخمر وعصير الفاكهة والمحلول السكري العادي ومحلول </a:t>
            </a:r>
            <a:r>
              <a:rPr lang="ar-SA" dirty="0" err="1"/>
              <a:t>مولاس</a:t>
            </a:r>
            <a:r>
              <a:rPr lang="ar-SA" dirty="0"/>
              <a:t> مضافا اليه </a:t>
            </a:r>
            <a:r>
              <a:rPr lang="ar-SA" dirty="0" err="1"/>
              <a:t>الخميرةوتكون</a:t>
            </a:r>
            <a:r>
              <a:rPr lang="ar-SA" dirty="0"/>
              <a:t>  قارورة زجاجية مخروطية الشكل مع وجود فتحة صغيرة من الاعلى وتوضع المادة الجاذبة داخل القارورة حتى مستوى القمع ا وتعلق هذه من الاعلى بواسطة شريط معدني متين على افرع الاشجار ويراعى وضع المصيدة على فرع غير ثخين جدا يعطي حرية الحركة عند هبوب الرياح وبالتالي يحول دون وقوع المصيدة ويحب ان تضع المصيدة في مكان لا تتعرض فيه اشعة ال المباشرة كي لا تجف بسرعة ويجب تغطية المصيدة عند اشتداد درجة الحرارة كي لا تجف بسرعة بقطعة دائرية من الكارتون المقوى  وتبدل محتويات المصيدة مرة واحدة او مرتين اسبوعيا. . </a:t>
            </a:r>
          </a:p>
          <a:p>
            <a:endParaRPr lang="ar-SA" dirty="0"/>
          </a:p>
        </p:txBody>
      </p:sp>
    </p:spTree>
    <p:extLst>
      <p:ext uri="{BB962C8B-B14F-4D97-AF65-F5344CB8AC3E}">
        <p14:creationId xmlns:p14="http://schemas.microsoft.com/office/powerpoint/2010/main" val="13097088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70000" lnSpcReduction="20000"/>
          </a:bodyPr>
          <a:lstStyle/>
          <a:p>
            <a:pPr algn="l"/>
            <a:r>
              <a:rPr lang="en-US" dirty="0"/>
              <a:t>Food traps: Many insects can be attracted by using different food materials within special traps. Food attractants and stimulant odors act as a substitute for nutritional components in appropriate food. One of the materials used in food attracting traps is Ammonium </a:t>
            </a:r>
            <a:r>
              <a:rPr lang="en-US" dirty="0" err="1"/>
              <a:t>Biophosphate</a:t>
            </a:r>
            <a:r>
              <a:rPr lang="en-US" dirty="0"/>
              <a:t>, which is used to attract many fruit and fermented fruit flies. Fermented materials, protein </a:t>
            </a:r>
            <a:r>
              <a:rPr lang="en-US" dirty="0" err="1"/>
              <a:t>hydrolyzate</a:t>
            </a:r>
            <a:r>
              <a:rPr lang="en-US" dirty="0"/>
              <a:t>, fermented honey, fruit juice, regular sugar solution and molasses solution with yeast added to it. A conical glass bottle is formed with a small opening from the top. The attractant is placed inside the bottle up to the level of the funnel. This is suspended from the top by a sturdy metal tape on the tree branches, and the trap is placed in mind. On a branch that is not very thick, it gives freedom of movement when the wind blows and thus prevents the trap from falling. It is desirable to place the trap in a place where it is not exposed to direct rays so that it does not dry out quickly. Trap once or twice a week.</a:t>
            </a:r>
          </a:p>
          <a:p>
            <a:endParaRPr lang="ar-SA" dirty="0"/>
          </a:p>
        </p:txBody>
      </p:sp>
    </p:spTree>
    <p:extLst>
      <p:ext uri="{BB962C8B-B14F-4D97-AF65-F5344CB8AC3E}">
        <p14:creationId xmlns:p14="http://schemas.microsoft.com/office/powerpoint/2010/main" val="1794698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المصائد </a:t>
            </a:r>
            <a:r>
              <a:rPr lang="ar-SA" dirty="0" err="1"/>
              <a:t>الفرمونية</a:t>
            </a:r>
            <a:r>
              <a:rPr lang="ar-SA" dirty="0"/>
              <a:t> : </a:t>
            </a:r>
          </a:p>
        </p:txBody>
      </p:sp>
      <p:sp>
        <p:nvSpPr>
          <p:cNvPr id="3" name="عنصر نائب للمحتوى 2"/>
          <p:cNvSpPr>
            <a:spLocks noGrp="1"/>
          </p:cNvSpPr>
          <p:nvPr>
            <p:ph idx="1"/>
          </p:nvPr>
        </p:nvSpPr>
        <p:spPr/>
        <p:txBody>
          <a:bodyPr/>
          <a:lstStyle/>
          <a:p>
            <a:r>
              <a:rPr lang="ar-SA" dirty="0"/>
              <a:t>تعرف المصائد </a:t>
            </a:r>
            <a:r>
              <a:rPr lang="ar-SA" dirty="0" err="1"/>
              <a:t>الفرمونية</a:t>
            </a:r>
            <a:r>
              <a:rPr lang="ar-SA" dirty="0"/>
              <a:t> على انها انظمة لمراقبة ومكافحة مجتمعات الآفات الحشرية وتعتمد على استعمال </a:t>
            </a:r>
            <a:r>
              <a:rPr lang="ar-SA" dirty="0" err="1"/>
              <a:t>الفرمونات</a:t>
            </a:r>
            <a:r>
              <a:rPr lang="ar-SA" dirty="0"/>
              <a:t> وتوجد اشكال والوان مختلفة للمصائد </a:t>
            </a:r>
            <a:r>
              <a:rPr lang="ar-SA" dirty="0" err="1"/>
              <a:t>الفرمونية</a:t>
            </a:r>
            <a:r>
              <a:rPr lang="ar-SA" dirty="0"/>
              <a:t> وتختلف في الحجم لكنها جميعا تتألف من 1- المادة الجاذبة وهو </a:t>
            </a:r>
            <a:r>
              <a:rPr lang="ar-SA" dirty="0" err="1"/>
              <a:t>الفرمون</a:t>
            </a:r>
            <a:r>
              <a:rPr lang="ar-SA" dirty="0"/>
              <a:t> </a:t>
            </a:r>
          </a:p>
          <a:p>
            <a:endParaRPr lang="ar-SA" dirty="0"/>
          </a:p>
        </p:txBody>
      </p:sp>
    </p:spTree>
    <p:extLst>
      <p:ext uri="{BB962C8B-B14F-4D97-AF65-F5344CB8AC3E}">
        <p14:creationId xmlns:p14="http://schemas.microsoft.com/office/powerpoint/2010/main" val="10338750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Pheromone traps</a:t>
            </a:r>
            <a:endParaRPr lang="ar-SA" dirty="0"/>
          </a:p>
        </p:txBody>
      </p:sp>
      <p:sp>
        <p:nvSpPr>
          <p:cNvPr id="3" name="عنصر نائب للمحتوى 2"/>
          <p:cNvSpPr>
            <a:spLocks noGrp="1"/>
          </p:cNvSpPr>
          <p:nvPr>
            <p:ph idx="1"/>
          </p:nvPr>
        </p:nvSpPr>
        <p:spPr/>
        <p:txBody>
          <a:bodyPr/>
          <a:lstStyle/>
          <a:p>
            <a:pPr algn="l"/>
            <a:r>
              <a:rPr lang="en-US" dirty="0"/>
              <a:t>Pheromone traps are defined as systems for the control and control of insect pest communities and depend on the use of pheromones</a:t>
            </a:r>
            <a:endParaRPr lang="ar-SA" dirty="0"/>
          </a:p>
        </p:txBody>
      </p:sp>
    </p:spTree>
    <p:extLst>
      <p:ext uri="{BB962C8B-B14F-4D97-AF65-F5344CB8AC3E}">
        <p14:creationId xmlns:p14="http://schemas.microsoft.com/office/powerpoint/2010/main" val="22882408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355" y="1958016"/>
            <a:ext cx="5639289" cy="381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0293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6809" y="1958016"/>
            <a:ext cx="4950381" cy="381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43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6477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754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5577" y="1600200"/>
            <a:ext cx="439284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307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فرمون الجنس</a:t>
            </a:r>
          </a:p>
        </p:txBody>
      </p:sp>
      <p:sp>
        <p:nvSpPr>
          <p:cNvPr id="3" name="عنصر نائب للمحتوى 2"/>
          <p:cNvSpPr>
            <a:spLocks noGrp="1"/>
          </p:cNvSpPr>
          <p:nvPr>
            <p:ph idx="1"/>
          </p:nvPr>
        </p:nvSpPr>
        <p:spPr/>
        <p:txBody>
          <a:bodyPr>
            <a:normAutofit fontScale="85000" lnSpcReduction="20000"/>
          </a:bodyPr>
          <a:lstStyle/>
          <a:p>
            <a:r>
              <a:rPr lang="ar-SA" dirty="0"/>
              <a:t>اداة تحرير المادة الجاذبة والتي هي غالبا ام سدادات مطاطية او انابيب / البولي اثيلين / او عبوات البولي اثلين / او فلاتر السجائر / ويجب ات تصف اداة تحرير المادة الجاذبة المستخدمة في المصائد </a:t>
            </a:r>
            <a:r>
              <a:rPr lang="ar-SA" dirty="0" err="1"/>
              <a:t>الفرمونية</a:t>
            </a:r>
            <a:r>
              <a:rPr lang="ar-SA" dirty="0"/>
              <a:t> بما يلي </a:t>
            </a:r>
          </a:p>
          <a:p>
            <a:r>
              <a:rPr lang="ar-SA" dirty="0"/>
              <a:t>1- مقاومة للعوامل الجوية 2- اطلاق مضبوط للمادة الجاذبة . </a:t>
            </a:r>
          </a:p>
          <a:p>
            <a:r>
              <a:rPr lang="ar-SA" dirty="0"/>
              <a:t>الوسائل المستعملة لتحرير </a:t>
            </a:r>
            <a:r>
              <a:rPr lang="ar-SA" dirty="0" err="1"/>
              <a:t>الفرمونات</a:t>
            </a:r>
            <a:r>
              <a:rPr lang="ar-SA" dirty="0"/>
              <a:t> </a:t>
            </a:r>
          </a:p>
          <a:p>
            <a:r>
              <a:rPr lang="ar-SA" dirty="0"/>
              <a:t>تقسم الوسائل المستعملة لتحرير </a:t>
            </a:r>
            <a:r>
              <a:rPr lang="ar-SA" dirty="0" err="1"/>
              <a:t>الفرمونات</a:t>
            </a:r>
            <a:r>
              <a:rPr lang="ar-SA" dirty="0"/>
              <a:t> الى 4 مجاميع </a:t>
            </a:r>
          </a:p>
          <a:p>
            <a:r>
              <a:rPr lang="ar-SA" dirty="0"/>
              <a:t>1- وسائل التحرير التجارية </a:t>
            </a:r>
            <a:r>
              <a:rPr lang="en-US" dirty="0"/>
              <a:t>commercial dispensers </a:t>
            </a:r>
          </a:p>
          <a:p>
            <a:r>
              <a:rPr lang="en-US" dirty="0"/>
              <a:t>2 – </a:t>
            </a:r>
            <a:r>
              <a:rPr lang="ar-SA" dirty="0"/>
              <a:t>السدادات المطاطية </a:t>
            </a:r>
            <a:r>
              <a:rPr lang="en-US" dirty="0" err="1"/>
              <a:t>Rubbersepta</a:t>
            </a:r>
            <a:r>
              <a:rPr lang="en-US" dirty="0"/>
              <a:t> </a:t>
            </a:r>
          </a:p>
          <a:p>
            <a:r>
              <a:rPr lang="en-US" dirty="0"/>
              <a:t>3- </a:t>
            </a:r>
            <a:r>
              <a:rPr lang="ar-SA" dirty="0"/>
              <a:t>اسلاك البولي فينيل </a:t>
            </a:r>
            <a:r>
              <a:rPr lang="ar-SA" dirty="0" err="1"/>
              <a:t>كلورايد</a:t>
            </a:r>
            <a:r>
              <a:rPr lang="ar-SA" dirty="0"/>
              <a:t> </a:t>
            </a:r>
            <a:r>
              <a:rPr lang="en-US" dirty="0"/>
              <a:t>poly vinyl </a:t>
            </a:r>
            <a:r>
              <a:rPr lang="en-US" dirty="0" err="1"/>
              <a:t>chlorids</a:t>
            </a:r>
            <a:r>
              <a:rPr lang="en-US" dirty="0"/>
              <a:t> rods </a:t>
            </a:r>
          </a:p>
          <a:p>
            <a:r>
              <a:rPr lang="en-US" dirty="0"/>
              <a:t>4- </a:t>
            </a:r>
            <a:r>
              <a:rPr lang="ar-SA" dirty="0"/>
              <a:t>وسائل تحرير اخرى متنوعة </a:t>
            </a:r>
            <a:r>
              <a:rPr lang="en-US" dirty="0"/>
              <a:t>miscellaneous device </a:t>
            </a:r>
          </a:p>
          <a:p>
            <a:endParaRPr lang="ar-SA" dirty="0"/>
          </a:p>
        </p:txBody>
      </p:sp>
    </p:spTree>
    <p:extLst>
      <p:ext uri="{BB962C8B-B14F-4D97-AF65-F5344CB8AC3E}">
        <p14:creationId xmlns:p14="http://schemas.microsoft.com/office/powerpoint/2010/main" val="15923471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sex pheromone</a:t>
            </a:r>
            <a:endParaRPr lang="ar-SA" dirty="0"/>
          </a:p>
        </p:txBody>
      </p:sp>
      <p:sp>
        <p:nvSpPr>
          <p:cNvPr id="3" name="عنصر نائب للمحتوى 2"/>
          <p:cNvSpPr>
            <a:spLocks noGrp="1"/>
          </p:cNvSpPr>
          <p:nvPr>
            <p:ph idx="1"/>
          </p:nvPr>
        </p:nvSpPr>
        <p:spPr/>
        <p:txBody>
          <a:bodyPr>
            <a:normAutofit fontScale="70000" lnSpcReduction="20000"/>
          </a:bodyPr>
          <a:lstStyle/>
          <a:p>
            <a:pPr algn="l"/>
            <a:r>
              <a:rPr lang="en-US" dirty="0"/>
              <a:t>The attractant release device, which is often rubber stoppers, polyethylene pipes, polyethylene packages, or cigarette filters. The attractant release device used in pheromone traps should be described as follows:</a:t>
            </a:r>
          </a:p>
          <a:p>
            <a:pPr algn="l"/>
            <a:r>
              <a:rPr lang="en-US" dirty="0"/>
              <a:t>1- Resistant to weather factors 2- Controlled release of the attractant.</a:t>
            </a:r>
          </a:p>
          <a:p>
            <a:pPr algn="l"/>
            <a:r>
              <a:rPr lang="en-US" dirty="0"/>
              <a:t>Methods used to release pheromones</a:t>
            </a:r>
          </a:p>
          <a:p>
            <a:pPr algn="l"/>
            <a:r>
              <a:rPr lang="en-US" dirty="0"/>
              <a:t>The means used to release pheromones are divided into 4 groups</a:t>
            </a:r>
          </a:p>
          <a:p>
            <a:pPr algn="l"/>
            <a:r>
              <a:rPr lang="en-US" dirty="0"/>
              <a:t>1- commercial dispensers</a:t>
            </a:r>
          </a:p>
          <a:p>
            <a:pPr algn="l"/>
            <a:r>
              <a:rPr lang="en-US" dirty="0"/>
              <a:t>2 - </a:t>
            </a:r>
            <a:r>
              <a:rPr lang="en-US" dirty="0" err="1"/>
              <a:t>Rubbersepta</a:t>
            </a:r>
            <a:r>
              <a:rPr lang="en-US" dirty="0"/>
              <a:t> . Stoppers</a:t>
            </a:r>
          </a:p>
          <a:p>
            <a:pPr algn="l"/>
            <a:r>
              <a:rPr lang="en-US" dirty="0"/>
              <a:t>3- polyvinyl chloride rods</a:t>
            </a:r>
          </a:p>
          <a:p>
            <a:pPr algn="l"/>
            <a:r>
              <a:rPr lang="en-US" dirty="0"/>
              <a:t>4- Miscellaneous device</a:t>
            </a:r>
          </a:p>
          <a:p>
            <a:endParaRPr lang="ar-SA" dirty="0"/>
          </a:p>
        </p:txBody>
      </p:sp>
    </p:spTree>
    <p:extLst>
      <p:ext uri="{BB962C8B-B14F-4D97-AF65-F5344CB8AC3E}">
        <p14:creationId xmlns:p14="http://schemas.microsoft.com/office/powerpoint/2010/main" val="12314914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معايير كفاءة المفترسات </a:t>
            </a:r>
          </a:p>
        </p:txBody>
      </p:sp>
      <p:sp>
        <p:nvSpPr>
          <p:cNvPr id="3" name="عنصر نائب للمحتوى 2"/>
          <p:cNvSpPr>
            <a:spLocks noGrp="1"/>
          </p:cNvSpPr>
          <p:nvPr>
            <p:ph idx="1"/>
          </p:nvPr>
        </p:nvSpPr>
        <p:spPr/>
        <p:txBody>
          <a:bodyPr>
            <a:normAutofit fontScale="62500" lnSpcReduction="20000"/>
          </a:bodyPr>
          <a:lstStyle/>
          <a:p>
            <a:r>
              <a:rPr lang="ar-SA" dirty="0"/>
              <a:t>: ان معرفة كفاءة المفترسات في </a:t>
            </a:r>
            <a:r>
              <a:rPr lang="ar-IQ" dirty="0"/>
              <a:t>ت</a:t>
            </a:r>
            <a:r>
              <a:rPr lang="ar-SA" dirty="0"/>
              <a:t>قليل من افراد الآفات الحشرية  هي خطوة مهمة للاعتماد عليها في برامج المكافحة الحيوية . لذا وجب ان تجرى دراسات بيئية وحياتية حقلية ومختبرية للمفترسات وان اهم النقاط التي تؤخذ بنظر الاعتبار في دراسة قياس كثافة المفترسات هي </a:t>
            </a:r>
          </a:p>
          <a:p>
            <a:r>
              <a:rPr lang="ar-SA" dirty="0"/>
              <a:t>1- معدل عدد البيض الذي تضعه انثى المفترس وكفاءتها في وضع البيض قرب الضحايا .</a:t>
            </a:r>
          </a:p>
          <a:p>
            <a:r>
              <a:rPr lang="ar-SA" dirty="0"/>
              <a:t>2- نسبة فقس البيض </a:t>
            </a:r>
            <a:r>
              <a:rPr lang="en-US" dirty="0"/>
              <a:t>Hatching percentage </a:t>
            </a:r>
          </a:p>
          <a:p>
            <a:r>
              <a:rPr lang="en-US" dirty="0"/>
              <a:t>3- </a:t>
            </a:r>
            <a:r>
              <a:rPr lang="ar-SA" dirty="0"/>
              <a:t>مقدرة المفترس لانجذاب اناث اكثر ومقدرة الذكور لتلقيح اناث عديدة .</a:t>
            </a:r>
          </a:p>
          <a:p>
            <a:r>
              <a:rPr lang="ar-SA" dirty="0"/>
              <a:t>4- معدل عدد افراد العائل الذي يحتاجه المفترس في طوري اليرقة والحشرة الكاملة للتغذية ، </a:t>
            </a:r>
          </a:p>
          <a:p>
            <a:r>
              <a:rPr lang="ar-SA" dirty="0"/>
              <a:t>يحدد طور العائل الحشري الذي يتغذى عليه المفترس من بيض ويرقات او حشرة كاملة </a:t>
            </a:r>
          </a:p>
          <a:p>
            <a:r>
              <a:rPr lang="ar-SA" dirty="0"/>
              <a:t>5- فترة الجيل الواحدة للم</a:t>
            </a:r>
            <a:r>
              <a:rPr lang="ar-IQ" dirty="0"/>
              <a:t>ف</a:t>
            </a:r>
            <a:r>
              <a:rPr lang="ar-SA" dirty="0"/>
              <a:t>ترس وعدد الاجيال في السنة </a:t>
            </a:r>
          </a:p>
          <a:p>
            <a:r>
              <a:rPr lang="ar-SA" dirty="0"/>
              <a:t>6- مدى التخصص في التغذية </a:t>
            </a:r>
            <a:r>
              <a:rPr lang="en-US" dirty="0"/>
              <a:t>host specific  </a:t>
            </a:r>
            <a:r>
              <a:rPr lang="ar-SA" dirty="0"/>
              <a:t>اي هل انه يتغذى على نوع واحد  او على عدة انواع </a:t>
            </a:r>
            <a:r>
              <a:rPr lang="en-US" dirty="0"/>
              <a:t>poly </a:t>
            </a:r>
            <a:r>
              <a:rPr lang="en-US" dirty="0" err="1"/>
              <a:t>phagous</a:t>
            </a:r>
            <a:r>
              <a:rPr lang="en-US" dirty="0"/>
              <a:t>  </a:t>
            </a:r>
            <a:r>
              <a:rPr lang="ar-SA" dirty="0"/>
              <a:t>وغاليا ما تكون المفترسات غير متخصصة </a:t>
            </a:r>
          </a:p>
          <a:p>
            <a:r>
              <a:rPr lang="ar-SA" dirty="0"/>
              <a:t>7- قابلية انتشار المفترس في البيئة </a:t>
            </a:r>
            <a:r>
              <a:rPr lang="en-US" dirty="0"/>
              <a:t>dispersion </a:t>
            </a:r>
          </a:p>
          <a:p>
            <a:r>
              <a:rPr lang="ar-IQ"/>
              <a:t>8</a:t>
            </a:r>
            <a:r>
              <a:rPr lang="ar-SA"/>
              <a:t>- </a:t>
            </a:r>
            <a:r>
              <a:rPr lang="ar-SA" dirty="0"/>
              <a:t>وسائل الدفاع للعائل الحشري لمساعدته في الاختفاء والهروب ومقدرة المفترس في السيطرة عليها</a:t>
            </a:r>
          </a:p>
          <a:p>
            <a:endParaRPr lang="ar-SA" dirty="0"/>
          </a:p>
        </p:txBody>
      </p:sp>
    </p:spTree>
    <p:extLst>
      <p:ext uri="{BB962C8B-B14F-4D97-AF65-F5344CB8AC3E}">
        <p14:creationId xmlns:p14="http://schemas.microsoft.com/office/powerpoint/2010/main" val="9972262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Efficiency criteria for predators</a:t>
            </a:r>
            <a:endParaRPr lang="ar-SA" dirty="0"/>
          </a:p>
        </p:txBody>
      </p:sp>
      <p:sp>
        <p:nvSpPr>
          <p:cNvPr id="3" name="عنصر نائب للمحتوى 2"/>
          <p:cNvSpPr>
            <a:spLocks noGrp="1"/>
          </p:cNvSpPr>
          <p:nvPr>
            <p:ph idx="1"/>
          </p:nvPr>
        </p:nvSpPr>
        <p:spPr/>
        <p:txBody>
          <a:bodyPr>
            <a:normAutofit fontScale="47500" lnSpcReduction="20000"/>
          </a:bodyPr>
          <a:lstStyle/>
          <a:p>
            <a:pPr algn="l"/>
            <a:r>
              <a:rPr lang="en-US" dirty="0"/>
              <a:t>Knowing the efficiency of predators in a few members of insect pests is an important step to rely on in biological control programs. Therefore, it is necessary to conduct environmental, field and laboratory studies of predators, and the most important points that are taken into account in the study of measuring the density of predators are</a:t>
            </a:r>
          </a:p>
          <a:p>
            <a:pPr algn="l"/>
            <a:r>
              <a:rPr lang="en-US" dirty="0"/>
              <a:t>1- The average number of eggs laid by a female predator and her efficiency in laying eggs near the victims.</a:t>
            </a:r>
          </a:p>
          <a:p>
            <a:pPr algn="l"/>
            <a:r>
              <a:rPr lang="en-US" dirty="0"/>
              <a:t>2- Hatching percentage</a:t>
            </a:r>
          </a:p>
          <a:p>
            <a:pPr algn="l"/>
            <a:r>
              <a:rPr lang="en-US" dirty="0"/>
              <a:t>3- The ability of a predator to attract more females and the ability of males to pollinate many females.</a:t>
            </a:r>
          </a:p>
          <a:p>
            <a:pPr algn="l"/>
            <a:r>
              <a:rPr lang="en-US" dirty="0"/>
              <a:t>4- The average number of members of the host that the predator needs in the larva and adult stages for feeding,</a:t>
            </a:r>
          </a:p>
          <a:p>
            <a:pPr algn="l"/>
            <a:r>
              <a:rPr lang="en-US" dirty="0"/>
              <a:t>Determines the stage of the insect host on which the predator feeds from eggs, larvae or whole insects</a:t>
            </a:r>
          </a:p>
          <a:p>
            <a:pPr algn="l"/>
            <a:r>
              <a:rPr lang="en-US" dirty="0"/>
              <a:t>5- The one-generation period of the gear and the number of generations per year</a:t>
            </a:r>
          </a:p>
          <a:p>
            <a:pPr algn="l"/>
            <a:r>
              <a:rPr lang="en-US" dirty="0"/>
              <a:t>6- The extent of specialization in feeding host specific, that is, does it feed on one species or on several types of </a:t>
            </a:r>
            <a:r>
              <a:rPr lang="en-US" dirty="0" err="1"/>
              <a:t>polyphagous</a:t>
            </a:r>
            <a:r>
              <a:rPr lang="en-US" dirty="0"/>
              <a:t>, and predators are often unspecialized</a:t>
            </a:r>
          </a:p>
          <a:p>
            <a:pPr algn="l"/>
            <a:r>
              <a:rPr lang="en-US" dirty="0"/>
              <a:t>7- The ability to spread the predator in the environment</a:t>
            </a:r>
          </a:p>
          <a:p>
            <a:pPr algn="l"/>
            <a:r>
              <a:rPr lang="en-US" dirty="0"/>
              <a:t>8- The average number of eggs laid by the female insect host and the percentage of eggs hatching</a:t>
            </a:r>
          </a:p>
          <a:p>
            <a:pPr algn="l"/>
            <a:r>
              <a:rPr lang="en-US" dirty="0"/>
              <a:t>9- The number of generations of the insect host and the period of one generation</a:t>
            </a:r>
          </a:p>
          <a:p>
            <a:pPr algn="l"/>
            <a:r>
              <a:rPr lang="en-US" dirty="0"/>
              <a:t>10- Means of defense for the insect host to help it hide and escape and the ability of the predator to control it</a:t>
            </a:r>
          </a:p>
          <a:p>
            <a:endParaRPr lang="ar-SA" dirty="0"/>
          </a:p>
        </p:txBody>
      </p:sp>
    </p:spTree>
    <p:extLst>
      <p:ext uri="{BB962C8B-B14F-4D97-AF65-F5344CB8AC3E}">
        <p14:creationId xmlns:p14="http://schemas.microsoft.com/office/powerpoint/2010/main" val="20184573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spTree>
    <p:extLst>
      <p:ext uri="{BB962C8B-B14F-4D97-AF65-F5344CB8AC3E}">
        <p14:creationId xmlns:p14="http://schemas.microsoft.com/office/powerpoint/2010/main" val="424467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a:t>مستوى الضرر الاقتصادي   </a:t>
            </a:r>
            <a:r>
              <a:rPr lang="en-US" dirty="0"/>
              <a:t>EIL </a:t>
            </a:r>
            <a:r>
              <a:rPr lang="ar-SA" dirty="0"/>
              <a:t>والحد الاقتصادي (العتبة الاقتصادية </a:t>
            </a:r>
            <a:r>
              <a:rPr lang="en-US" dirty="0"/>
              <a:t>ET( </a:t>
            </a:r>
            <a:endParaRPr lang="ar-S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289" y="1997644"/>
            <a:ext cx="7163421" cy="373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292314"/>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8138</Words>
  <Application>Microsoft Office PowerPoint</Application>
  <PresentationFormat>عرض على الشاشة (4:3)</PresentationFormat>
  <Paragraphs>396</Paragraphs>
  <Slides>85</Slides>
  <Notes>2</Notes>
  <HiddenSlides>0</HiddenSlides>
  <MMClips>0</MMClips>
  <ScaleCrop>false</ScaleCrop>
  <HeadingPairs>
    <vt:vector size="6" baseType="variant">
      <vt:variant>
        <vt:lpstr>الخطوط المستخدمة</vt:lpstr>
      </vt:variant>
      <vt:variant>
        <vt:i4>2</vt:i4>
      </vt:variant>
      <vt:variant>
        <vt:lpstr>نسق</vt:lpstr>
      </vt:variant>
      <vt:variant>
        <vt:i4>1</vt:i4>
      </vt:variant>
      <vt:variant>
        <vt:lpstr>عناوين الشرائح</vt:lpstr>
      </vt:variant>
      <vt:variant>
        <vt:i4>85</vt:i4>
      </vt:variant>
    </vt:vector>
  </HeadingPairs>
  <TitlesOfParts>
    <vt:vector size="88" baseType="lpstr">
      <vt:lpstr>Arial</vt:lpstr>
      <vt:lpstr>Calibri</vt:lpstr>
      <vt:lpstr>نسق Office</vt:lpstr>
      <vt:lpstr>المقاومة الحيوية النظري /جزء الحشرات</vt:lpstr>
      <vt:lpstr>مفهوم المقاومة الحيوية Biological control</vt:lpstr>
      <vt:lpstr>Biological control</vt:lpstr>
      <vt:lpstr>متى تكافح الافة؟</vt:lpstr>
      <vt:lpstr>When do you fight the pest?</vt:lpstr>
      <vt:lpstr>مستوى الضرر الاقتصادي مستوى التوازن العام للأفة </vt:lpstr>
      <vt:lpstr>The level of economic damage is the general equilibrium level of the lesion</vt:lpstr>
      <vt:lpstr>عرض تقديمي في PowerPoint</vt:lpstr>
      <vt:lpstr>مستوى الضرر الاقتصادي   EIL والحد الاقتصادي (العتبة الاقتصادية ET( </vt:lpstr>
      <vt:lpstr>مميزات المكافحة الحيوية</vt:lpstr>
      <vt:lpstr>Features of biological control</vt:lpstr>
      <vt:lpstr>الأمور التي تقيد المكافحة الحيوية</vt:lpstr>
      <vt:lpstr>Limitations of biological control</vt:lpstr>
      <vt:lpstr>Parasites &amp; predators المتطفلات والمفترسات </vt:lpstr>
      <vt:lpstr>Parasites &amp; predators </vt:lpstr>
      <vt:lpstr>الفروق الرئيسية ما بين الطفيل والمفترس</vt:lpstr>
      <vt:lpstr>الفروق الرئيسية ما بين الطفيل والمفترس</vt:lpstr>
      <vt:lpstr>جدول يوضح اوجه الاختلاف بين الطفيليات الحقيقية والغير حقيقية والمفترسات وعلاقتها مع العائل .</vt:lpstr>
      <vt:lpstr>الطفيليات</vt:lpstr>
      <vt:lpstr>Parasites</vt:lpstr>
      <vt:lpstr>كيف يتم حساب الكثافة العددية للأعداء الحيوية ( المفترسات وطفيليات )</vt:lpstr>
      <vt:lpstr>How is the numerical density of biological enemies (predators and parasites) calculated?</vt:lpstr>
      <vt:lpstr>طرق تقدير الكثافة العددية للطفيليات الحشرية </vt:lpstr>
      <vt:lpstr>Methods for estimating the population density of insect parasites</vt:lpstr>
      <vt:lpstr>حساب الكثافة العددية للطفيليات </vt:lpstr>
      <vt:lpstr>Calculation of the numerical density of parasites</vt:lpstr>
      <vt:lpstr>أ- الكثافة العددية لطفيليات البيض وهي في الاطوار غير الكاملة </vt:lpstr>
      <vt:lpstr>A- The number of parasites in eggs, which are in the imperfect stages</vt:lpstr>
      <vt:lpstr>ب- الكثافة العددية للحشرات الكاملة لطفيليات البيض </vt:lpstr>
      <vt:lpstr>B - The population density of adults of egg parasites</vt:lpstr>
      <vt:lpstr>وهناك العديد من المصائد التي تستخدم في حساب الكثافة العددية للحشرات الكاملة لطفيليات البيض</vt:lpstr>
      <vt:lpstr>There are many traps that are used in calculating the numerical density of whole insects for egg parasites</vt:lpstr>
      <vt:lpstr>الكثافة العددية لطفيليات اليرقات </vt:lpstr>
      <vt:lpstr>The population density of larval parasites</vt:lpstr>
      <vt:lpstr>2- الطفيليات الداخلية </vt:lpstr>
      <vt:lpstr>2- internal parasites</vt:lpstr>
      <vt:lpstr>ماهي الدلالات التي تؤكد ان يرقات العائل  تحتوي على الطفيليات </vt:lpstr>
      <vt:lpstr>What are the indications that confirm that the larvae of the host contain parasites?</vt:lpstr>
      <vt:lpstr>3- الكثافة العددية لطفيليات العذارى </vt:lpstr>
      <vt:lpstr>3- The population density of the pupae parasites</vt:lpstr>
      <vt:lpstr>الكثافة العددية لطفيليات الحشرات الكاملة </vt:lpstr>
      <vt:lpstr>Density of adult parasites</vt:lpstr>
      <vt:lpstr>نقل الطفيليات والمفترسات </vt:lpstr>
      <vt:lpstr>Transfer of parasites and predators</vt:lpstr>
      <vt:lpstr>الكثافة العددية للمفترسات </vt:lpstr>
      <vt:lpstr>Density of predators</vt:lpstr>
      <vt:lpstr>عرض تقديمي في PowerPoint</vt:lpstr>
      <vt:lpstr>عرض تقديمي في PowerPoint</vt:lpstr>
      <vt:lpstr>عرض تقديمي في PowerPoint</vt:lpstr>
      <vt:lpstr>عرض تقديمي في PowerPoint</vt:lpstr>
      <vt:lpstr>عرض تقديمي في PowerPoint</vt:lpstr>
      <vt:lpstr>حساب الكثافة العددية للمفترسات </vt:lpstr>
      <vt:lpstr>Calculation of the numerical density of predators</vt:lpstr>
      <vt:lpstr>عرض تقديمي في PowerPoint</vt:lpstr>
      <vt:lpstr>عرض تقديمي في PowerPoint</vt:lpstr>
      <vt:lpstr>2- المصائد الفرمونية pheromone traps </vt:lpstr>
      <vt:lpstr>pheromone traps </vt:lpstr>
      <vt:lpstr>عرض تقديمي في PowerPoint</vt:lpstr>
      <vt:lpstr>عرض تقديمي في PowerPoint</vt:lpstr>
      <vt:lpstr>المصائد الحشرية المستعملة لدراسة ديناميكية تطور الآفات الحشرية ورصد نشاطها ومكافحتها </vt:lpstr>
      <vt:lpstr>Insect traps used to study the dynamics of the development of insect pests, monitor their activity and control them</vt:lpstr>
      <vt:lpstr>اهم المصائد الحشرية والتي تستخدم في مكافحة الآفات ورصد نشاطها </vt:lpstr>
      <vt:lpstr>The most important insect traps that are used to control pests and monitor their activity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الاسس والقواعد العامة لاستخدام المصائد اللاصقة الملونة لمكافحة الآفات الحشرية داخل بيوت المحمية </vt:lpstr>
      <vt:lpstr>General principles and rules for using colored sticky traps to combat insect pests inside protected houses</vt:lpstr>
      <vt:lpstr>عرض تقديمي في PowerPoint</vt:lpstr>
      <vt:lpstr>عرض تقديمي في PowerPoint</vt:lpstr>
      <vt:lpstr>المصائد الفرمونية : </vt:lpstr>
      <vt:lpstr>Pheromone traps</vt:lpstr>
      <vt:lpstr>عرض تقديمي في PowerPoint</vt:lpstr>
      <vt:lpstr>عرض تقديمي في PowerPoint</vt:lpstr>
      <vt:lpstr>عرض تقديمي في PowerPoint</vt:lpstr>
      <vt:lpstr>فرمون الجنس</vt:lpstr>
      <vt:lpstr>sex pheromone</vt:lpstr>
      <vt:lpstr>معايير كفاءة المفترسات </vt:lpstr>
      <vt:lpstr>Efficiency criteria for predators</vt:lpstr>
      <vt:lpstr>عرض تقديمي في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المقاومة الحيوية النظري /جزء الحشرات</dc:title>
  <dc:creator>Basra</dc:creator>
  <cp:lastModifiedBy>Lenovo</cp:lastModifiedBy>
  <cp:revision>200</cp:revision>
  <dcterms:created xsi:type="dcterms:W3CDTF">2023-09-27T09:05:54Z</dcterms:created>
  <dcterms:modified xsi:type="dcterms:W3CDTF">2024-10-09T05:39:55Z</dcterms:modified>
</cp:coreProperties>
</file>